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357" r:id="rId7"/>
    <p:sldId id="369" r:id="rId8"/>
    <p:sldId id="396" r:id="rId9"/>
    <p:sldId id="397" r:id="rId10"/>
    <p:sldId id="398" r:id="rId11"/>
    <p:sldId id="399" r:id="rId12"/>
    <p:sldId id="400" r:id="rId13"/>
    <p:sldId id="431" r:id="rId14"/>
    <p:sldId id="401" r:id="rId15"/>
    <p:sldId id="407" r:id="rId16"/>
    <p:sldId id="408" r:id="rId17"/>
    <p:sldId id="409" r:id="rId18"/>
    <p:sldId id="412" r:id="rId19"/>
    <p:sldId id="413" r:id="rId20"/>
    <p:sldId id="419" r:id="rId21"/>
    <p:sldId id="433" r:id="rId22"/>
    <p:sldId id="414" r:id="rId23"/>
    <p:sldId id="418" r:id="rId24"/>
    <p:sldId id="422" r:id="rId25"/>
    <p:sldId id="424" r:id="rId26"/>
    <p:sldId id="423" r:id="rId27"/>
    <p:sldId id="425" r:id="rId28"/>
    <p:sldId id="415" r:id="rId29"/>
    <p:sldId id="420" r:id="rId30"/>
    <p:sldId id="416" r:id="rId31"/>
    <p:sldId id="427" r:id="rId32"/>
    <p:sldId id="417" r:id="rId33"/>
    <p:sldId id="403" r:id="rId34"/>
    <p:sldId id="429" r:id="rId35"/>
    <p:sldId id="432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C46"/>
    <a:srgbClr val="3030FF"/>
    <a:srgbClr val="0065BD"/>
    <a:srgbClr val="FFFFFF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995" autoAdjust="0"/>
  </p:normalViewPr>
  <p:slideViewPr>
    <p:cSldViewPr snapToGrid="0">
      <p:cViewPr varScale="1">
        <p:scale>
          <a:sx n="105" d="100"/>
          <a:sy n="105" d="100"/>
        </p:scale>
        <p:origin x="753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09/11/2023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4:12:39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0,'160'11,"-73"-3,813 28,11-36,-413-2,-97 3,436-2,-534-5,223-1,-219 7,783-8,239 3,-1016 11,49 2,-26 5,42 0,4-14,-370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45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1,'471'0,"-453"0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46.8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30,'34'-1,"47"-9,-14 2,-43 5,0 2,0 1,47 5,-55-4,-1 0,1-1,-1-1,23-3,-34 4,13-4,-4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48.3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41,'310'0,"-288"-1,1-2,36-8,-41 7,48-15,-51 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51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37,'64'1,"112"-15,-128 4,-32 6,2 0,-1 2,0 0,31 0,-36 5,-17 1,-23 1,-64-1,58-4,0 1,-58 11,56-7,0-1,0-1,-60-5,24 0,-50 2,104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53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1,'575'0,"-557"0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54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38,'267'0,"-255"0,0-2,0 1,19-6,-18 3,2 1,13-1,18 2,-26 2,0-1,-1-1,27-6,-32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6:58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7,'116'-3,"47"0,256 9,-339-6,-61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00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54,'0'-1,"0"0,0 0,1 1,-1-1,0 0,1 0,-1 1,1-1,-1 0,1 1,-1-1,1 1,-1-1,1 0,0 1,-1 0,1-1,0 1,-1-1,1 1,0 0,0-1,-1 1,1 0,0 0,0 0,0-1,0 1,29-3,-25 3,257-4,-145 6,-70-2,61-1,-95-1,0 1,0-2,0 1,-1-2,1 0,13-6,-13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01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0,'15'1,"0"1,24 5,15 2,174-6,-128-4,-94 1,0-1,0 1,12-3,-5-1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02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13,'4'0,"4"0,8 0,5 0,5 0,3 0,2 0,1 0,-3 0,-3 0,-1 0,-3 0,0 0,-2 0,0 0,-3-4,-1 0,-4-1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4:12:44.88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15,'0'0,"0"-1,1 1,-1-1,0 1,1 0,-1-1,0 1,1-1,-1 1,0 0,1-1,-1 1,1 0,-1 0,1-1,-1 1,1 0,-1 0,1-1,-1 1,1 0,-1 0,1 0,-1 0,1 0,17-3,-15 3,210-4,-130 5,1119-1,-991 7,8 0,74-1,-5 1,83 6,-52 1,-142-8,43 1,-161-6,-28 0,1-1,36-5,-45 1,-7 1,31-1,-37 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06.5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1,'534'0,"-528"0,0 0,-1 0,1 1,8 2,-1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08.0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33,'288'0,"-262"-1,44-8,-41 4,30 0,-20 5,-26 1,0-1,0 0,0-1,0-1,17-4,-16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09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0,'468'0,"-456"1,1 0,-1 1,1 0,11 5,-10-4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10.99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0,'412'0,"-395"0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19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1,'290'0,"-280"0,0 1,0 1,14 3,-17-3,1 0,-1 0,1-1,-1 0,1-1,15 0,-4-4,-2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30T15:37:21.1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33,'79'0,"163"3,-221-1,1-2,0-1,-1 0,1-2,33-8,-6 3,-36 6,-1 1,16-6,-15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10:39.4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1,'45'-1,"51"3,-85-1,0 1,0 1,20 7,-20-6,0 0,0-1,16 3,20-3,-35-4,0 2,0 0,0 1,-1 0,1 0,16 6,-17-3,1-2,0 1,0-2,0 0,0 0,18 0,-15-2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11:09.5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8,'407'0,"-394"1,1 0,22 6,-22-4,1 0,16 0,-16-3,-1-1,1 0,0-1,21-5,-24 5,0 0,1 1,16 1,-18 0,1 0,-1-1,19-3,-18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11:22.35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94,'12'0,"375"-14,83-9,1364 25,-963-3,-632 1,271-1,-242-7,115-1,607 9,-976 1,1 1,25 6,-3-1,-35-7,-1 0,1 0,0 0,-1 1,1-1,0 0,-1 1,1-1,-1 1,1 0,-1 0,1-1,-1 1,1 0,-1 0,0 0,0 0,1 1,-1-1,0 0,0 0,0 1,0-1,0 1,-1-1,1 1,0-1,-1 1,1-1,-1 1,1 0,-1-1,0 1,1 1,4 37,2 60,-7-83,1-1,0 1,7 29,-5-29,-1-1,1 29,-3-27,1 1,4 17,1 7,-1 1,-3-1,-3 53,-1-21,2-70,0 0,-1 1,0-1,0 1,0-1,-1 0,1 0,-1 0,-1 0,1 0,-4 5,3-2,0-1,0 1,1-1,0 1,0 0,1 0,0 0,1 0,0 0,1 14,-1-12,1-1,-2 1,1 0,-1 0,-1-1,-4 19,5-26,0 0,0-1,0 1,-1 0,1-1,0 1,-1 0,1-1,-1 0,1 1,-1-1,0 0,1 0,-1 0,0 0,0 0,0 0,-3 0,-4 2,0-1,-18 2,10-2,-47 5,0-3,-76-5,45 0,-643 1,569 9,13 0,-661-9,395-1,267 0,-172 3,198 6,-38 1,52 0,12-1,-500-7,295-2,202 0,-112 2,118 8,-41 1,-87-11,214 1,-1-2,-23-5,21 4,-25-3,-241 4,144 4,118-2,11 1,1-1,-1 0,1-1,-12-1,19 1,0 1,-1-1,1 0,0 0,0 0,0 0,0 0,0 0,0-1,0 1,0-1,0 1,0-1,1 0,-1 0,1 1,-1-1,1 0,0 0,0-1,-2-2,-2-6,0 0,-1 1,-11-16,11 18,1-1,0 0,1 0,0-1,1 0,0 1,-2-16,-5-13,6 21,1 1,0-1,1 0,1-32,1 25,-4-33,1 44,2 0,0 0,0-1,1 1,0-1,5-24,1 5,-5 21,1 1,1-1,0 1,6-17,-7 25,-1 0,1 1,-1-1,1 0,0 1,0-1,0 1,1 0,-1-1,0 1,1 0,0 0,-1 1,1-1,0 1,0-1,0 1,0 0,0 0,0 0,4 0,28-3,9-1,-27 1,0 1,1 1,-1 1,19 1,71 9,9 0,-50-9,-13 0,-1 1,53 9,-52-4,0-2,73-5,-43-1,4809 2,-4888 0,1 0,-1 1,1-1,-1 1,0 0,1 0,-1 0,0 1,0-1,0 1,0 0,5 3,-7-3,1 0,-1 0,0 1,0-1,0 0,0 1,0-1,0 1,-1 0,0 0,1-1,-1 1,0 0,0 0,0 0,-1 0,2 7,-2-2,1 1,-1-1,0 1,-1-1,0 1,0-1,-1 0,0 1,-3 8,3-13,0 0,0 0,0-1,0 1,-1 0,1-1,-1 1,0-1,0 0,-1 0,1 0,-1-1,1 1,-1-1,0 0,0 0,0 0,0 0,-5 1,-12 2,1-1,-30 1,15-1,-140 3,71-5,8 2,-316 27,266-14,-221 0,-490-19,657 2,-242 33,97-10,-3-24,124-1,-61-9,-149 2,283 10,-706-1,849 0,1-1,-1 0,1 0,0-1,0 0,0 0,0-1,0 0,0 0,0-1,1 0,0 0,0 0,-9-9,-3-4,1 0,1-2,-15-22,28 37,0 1,-1 0,1-1,-1 2,1-1,-1 0,0 1,-9-5,8 5,0-1,0 0,0 0,-7-7,10 7,-1 0,1 0,-1-1,1 0,0 1,-1-5,-7-9,3 4,1 1,-8-22,10 23,-1 0,0 0,0 0,-12-15,13 21,1-1,-1 1,1-1,0 0,1 0,-1 0,1 0,1-1,-3-9,2-1,1-1,1-22,-1 26,0 1,-5-26,3 24,-2-28,5-23,-1-26,-3 74,0 14,-1 11,-12 81,12-46,3-21,-6 27,7-43,0 0,0 0,1 0,0 0,0 0,1 1,1 5,10 39,-2-13,-8-30,-2-4,0 0,1 0,0 0,0-1,0 1,0 0,0 0,0-1,4 6,-1-4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21:56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25,'220'-10,"145"1,-232 11,-103-1,-18 0,0-1,-1 0,1-1,20-3,-21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21:59.1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1150 267,'-2'-1,"0"1,0-1,0 1,0-1,0 0,0 0,0 0,0 0,0 0,-3-2,-7-4,-20-5,0 2,-1 2,1 1,-67-6,-135 8,203 5,-3 0,19-1,0 1,0 1,-17 2,27-1,0 0,0 0,0 1,0-1,0 1,1 0,-7 6,-6 3,-71 38,64-36,-11 4,25-13,0 0,0 0,-10 9,9-7,-19 11,20-14,1 1,0 0,0 0,-8 8,13-10,1 0,0 0,-1 1,1 0,0 0,1 0,-1 0,1 0,0 0,-4 9,5-7,-1-1,0 1,1-1,0 1,0 0,1-1,0 9,0-12,0 0,1 0,-1 0,1 0,-1 0,1 0,0-1,-1 1,1 0,0 0,0-1,0 1,1-1,-1 1,0-1,0 1,1-1,-1 0,1 0,-1 1,1-1,0 0,0-1,-1 1,4 1,10 2,0 0,1-1,-1-1,23 0,-9 0,36 3,116-7,-52-16,-30 4,-53 8,160-10,-197 16,1-1,-1 0,1 0,-1-1,0 0,0-1,0 0,0-1,0 1,-1-2,1 1,-1-1,0-1,0 1,-1-1,0-1,0 1,0-1,-1 0,0-1,-1 0,1 0,-1 0,-1 0,0-1,0 0,0 1,-1-1,-1-1,3-15,-4 21,-1 1,1 0,-1-1,0 1,0 0,0-1,-1 1,1 0,-1 0,0-1,0 1,0 0,0 0,-1 0,1 0,-1 0,0 0,0 1,-4-6,-2 1,0 0,-1 0,1 1,-20-10,18 9,0 0,0-1,0 0,-9-12,13 14,0-1,-1 1,0 0,0 0,0 1,-1 0,0 0,0 1,0 0,-12-5,4 5,-26-7,-68-29,91 33,0 1,0 1,0 0,-1 2,-25-2,-4-1,32 3,0 1,-1 0,0 1,1 1,-1 1,1 1,-1 0,-28 9,23-4,-1-1,-28 3,40-6,0 1,0 0,0 0,1 1,-1 0,-10 8,-17 7,-16 11,29-16,16-8,-1 1,1-1,1 2,-1-1,1 1,1 1,0-1,0 1,1 1,0-1,-7 16,11-17,0 0,1-1,0 1,1 0,-1 0,2 0,-1 0,2 16,3 6,8 35,-8-46,-4-18,1 1,-1-1,1 0,0 0,0 1,0-1,0 0,0 0,0 0,3 2,4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22:08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372 337,'0'1,"1"-1,-1 1,0-1,0 1,0-1,0 1,1-1,-1 1,0-1,1 0,-1 1,0-1,1 1,-1-1,0 0,1 1,-1-1,1 0,-1 1,1-1,-1 0,1 0,-1 0,1 1,-1-1,1 0,0 0,17 3,-15-2,758 40,-622-41,138-2,-159-7,34-1,105 2,47-1,90 20,-318-7,92-7,219-8,-190 10,32-18,-96 5,-73 9,189-9,-190 11,70-13,-14 1,106-5,-157 13,23-2,250 8,-167 2,-137-3,-1-1,45-11,-42 7,60-4,-39 11,-28 0,-1-1,32-4,-3-2,1 3,71 3,-60 3,68-9,132-4,-241 10,42-7,11-1,-69 8,168 2,-116 8,-36-5,41 2,-65-6,1 0,0 0,-1 1,1-1,-1 1,1 0,0 0,-1 0,0 0,1 1,-1 0,0-1,0 1,0 0,0 0,0 1,0-1,0 1,-1-1,1 1,-1 0,0 0,0 0,0 0,0 1,1 3,28 64,-15-35,22 41,-16-42,-7-11,-1-1,-1 2,14 37,-24-46,0 0,-1 1,0 0,-1 0,-1-1,-3 25,1 10,1-6,1 20,-10 70,-16 214,26 4,2-155,-1-86,-3 124,2-231,-1 0,1 0,-1 1,0-1,-1 0,1 0,-1 0,-3 5,4-8,-1 0,1 0,0 0,-1 0,1 0,-1 0,0 0,0-1,0 1,0-1,0 1,0-1,0 0,0 0,0 0,-1 0,1 0,0-1,-4 2,-10-1,-27 0,29-1,0 0,-21 4,-39 16,56-14,-1 0,0-2,-25 4,-172-6,112-3,-18 1,-515-11,575 8,-520-37,-134-11,429 39,-555-14,-1314 27,1618-16,478 12,-82-5,-105-2,198 10,-40 0,86 0,0-1,0 1,0-1,1 1,-1-1,0 0,0 0,1 0,-1 0,0-1,1 1,-1-1,1 1,0-1,-1 0,1 0,0 0,0 0,0-1,1 1,-1 0,1-1,-1 1,1-1,-2-5,-1-4,1 0,0-1,1 1,-1-23,1 11,-24-365,27-280,-1 629,2 1,15-79,-16 112,1 0,0 0,1 1,-1-1,1 0,0 1,0 0,1 0,0 0,0 0,0 0,0 1,1 0,-1 0,1 0,0 0,1 1,-1 0,0 0,1 0,0 1,-1 0,1 0,0 0,0 1,1 0,-1 0,0 0,0 1,0 0,0 0,1 1,-1 0,0 0,9 3,-10-3,-1 2,1-1,-1 1,1-1,-1 1,0 0,0 1,-1-1,1 1,-1-1,4 5,4 8,15 27,-8-12,0-3,1-2,2 0,0-1,34 30,-49-50,0 1,0-1,0 1,0 1,-1-1,0 1,-1 0,1 0,-1 0,-1 1,1-1,-1 1,-1 0,0 0,0 0,0 0,0 10,-1 213,-4-122,3-28,1-11,-3-1,-11 70,12-136,0 0,0 1,0-1,0 0,0 0,-1 1,-1 2,2-6,1 1,0 0,-1-1,1 1,-1-1,1 1,-1-1,1 1,-1-1,1 1,-1-1,1 0,-1 1,1-1,-1 0,0 1,1-1,-1 0,0 0,1 1,-1-1,0 0,1 0,-1 0,0 0,1 0,-1 0,0 0,1 0,-1 0,0-1,1 1,-1 0,0 0,1 0,-1-1,0 1,1 0,-1-1,0 0,-3-3,0 0,0-1,1 1,0-1,0 0,0 1,0-1,1-1,0 1,-2-9,-2 0,-7-21,1-1,-15-70,27 104,-7-38,-3-80,11 54,-2-78,1 139,0 1,-1-1,1 0,-1 1,0-1,-1 1,1-1,-1 1,0 0,-4-8,6 12,0 0,-1 0,1 0,0-1,0 1,0 0,0 0,0 0,0 0,0 0,-1-1,1 1,0 0,0 0,0 0,0 0,0 0,-1 0,1 0,0 0,0 0,0-1,0 1,-1 0,1 0,0 0,0 0,0 0,-1 0,1 0,0 0,0 0,0 0,0 0,-1 1,1-1,0 0,0 0,0 0,0 0,-1 0,1 0,0 0,0 0,0 0,0 1,0-1,-1 0,1 0,0 0,0 0,0 0,0 1,0-1,0 0,0 0,0 0,0 0,0 1,-1-1,-2 16,-3 56,6 122,2-125,4 0,2 0,3-1,24 77,-32-136,-2-3,1 1,1-1,-1 0,6 10,-7-15,0 1,0-1,0 0,0 0,0 0,0 0,0 0,1 0,-1 0,0 0,1 0,-1-1,0 1,1 0,-1-1,1 1,-1-1,1 0,-1 1,1-1,-1 0,1 0,-1 0,1 0,1 0,8-2,-1-1,20-6,-6 1,55-14,157-21,90 14,-267 24,667-28,2 26,-96 29,-274-5,540 42,-664-32,98 8,-11-32,-174-5,708 2,-849 0,0 0,0-1,0 0,0 0,-1-1,1 0,0 0,-1 0,1 0,-1-1,7-4,3-4,1-1,14-16,-5 6,-20 17,0 0,0-1,0 0,-1 0,0 0,0 0,0-1,-1 0,3-9,2-7,6-37,-13 55,7-44,-2-1,-2-94,-4 68,2 60,0 0,0-1,2 1,0 0,0 0,2 1,0-1,13-22,7-8,44-56,-16 25,-3-2,-4-2,39-94,-61 119,-25 55,0 0,1 0,-1 1,0-1,0 0,1 1,-1-1,1 0,-1 1,1-1,-1 1,1-1,-1 1,1-1,-1 1,1-1,0 1,-1-1,1 1,0 0,0-1,0 1,-1 0,1 0,-1 1,1-1,-1 0,1 1,-1-1,0 0,1 1,-1-1,0 0,1 1,-1-1,0 1,1-1,-1 1,0-1,0 1,1-1,-1 1,0-1,0 1,2 7,0-1,-1 0,1 8,5 260,-8-188,-1 501,2-588,-3 100,2-85,-1 0,-1 0,0 0,-8 22,8-28,0 1,1-1,0 1,1 0,0 0,1 16,-1 12,1-36,0-1,0 1,0-1,-1 1,1 0,-1-1,1 1,-1-1,1 1,-1-1,0 1,0-1,0 1,0-1,0 0,0 1,0-1,-3 2,2-2,-1 1,1-1,-1 0,1 0,-1 0,0 0,1-1,-1 1,0-1,-4 1,-5-1,0-1,0 0,0-1,-13-3,24 5,-47-11,0 3,-75-3,-640 8,445 4,-1804 0,1401-20,307-21,3-24,284 46,-102-21,141 11,34 9,17 5,1-2,0-2,-56-37,36 21,-10-8,2-2,3-3,1-3,-72-77,-71-69,94 95,80 71,1-1,-34-50,30 40,19 24,0 1,2-2,0 1,-13-27,16 23,-1 1,-2 1,0 0,-1 0,0 1,-2 1,-18-20,22 29,1 0,-22-13,-1-2,0 0,16 11,0 0,-24-24,14 9,15 17,0-1,-12-17,19 23,1 0,1-1,-4-8,-8-15,11 23,0 0,0-1,0 1,1-1,0 0,1 1,-1-1,1 0,0 0,1 0,0 0,0 0,1-8,-1 13,1 0,0 1,-1-1,1 0,0 0,0 0,0 0,0 1,0-1,0 0,0 1,1-1,-1 1,0 0,1-1,0 1,-1 0,1 0,0 0,-1 0,1 0,0 0,0 0,3 0,6-2,0 0,1 0,12 0,-13 2,28-3,63 2,-61 2,53-5,19-4,150 6,-147 4,1966-1,-1569 18,-54-1,-105-8,45 0,-42-10,210 2,-360 8,28 0,323 2,-32-5,-512-6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9T19:22:14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894 145,'-19'-1,"0"-1,-17-4,-27-2,43 7,-1-1,-22-6,19 4,-1 1,1 1,-1 1,-45 5,28 4,30-5,1-1,-13 1,9 0,1 0,-1 0,1 1,0 1,0 0,-21 13,-20 6,44-19,-1 1,1 1,0 0,0 1,1 0,0 0,-9 11,2-4,-19 14,26-20,-1 0,1 1,0 0,1 0,0 1,1 0,-13 22,21-32,-1 1,0-1,1 0,0 1,-1-1,1 0,0 1,0-1,0 0,0 1,0-1,0 0,0 1,0-1,0 1,1-1,-1 0,1 1,-1-1,1 0,-1 0,1 1,1 1,3 3,-1-1,1 1,8 7,-2-2,7 10,-12-13,1-1,0 1,0-1,0 0,1 0,0-1,0 0,1-1,14 8,14 2,-19-8,0 0,33 8,-33-10,0 0,26 12,-26-10,0 0,25 5,14 1,31 6,-65-17,0-1,1-1,-1-1,0-1,0-1,28-7,-21 2,-20 5,-1 1,15-2,-21 3,0 1,0-1,0 0,0 1,0-1,0-1,0 1,0 0,0-1,-1 1,1-1,3-3,-2 1,0 0,0 0,-1-1,1 1,-1-1,3-7,-2 4,-1 0,0 0,-1 0,0 0,0-1,-1 1,0-1,0-8,-4-70,2 78,-1-5,0 0,-2 0,0 0,0 1,-1 0,-10-18,9 19,0 0,1-1,0 0,1 0,1 0,-4-25,6 23,1-1,0 1,1 0,1-1,0 1,7-24,-7 34,-1 0,1 1,0-1,0 1,1 0,-1 0,1 0,0 0,0 0,0 0,1 1,-1-1,1 1,0 0,0 0,0 1,0-1,0 1,1 0,-1 0,1 0,-1 1,1-1,7 0,5 1,-1 0,1 1,-1 1,0 1,27 6,-21-4,1-1,23 1,765-5,-800 2,-1 0,0 0,16 5,-14-3,0 0,13 0,47-2,-52-1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08/11/2023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zur Motivation der Thematik</a:t>
            </a:r>
          </a:p>
          <a:p>
            <a:endParaRPr lang="de-DE" dirty="0"/>
          </a:p>
          <a:p>
            <a:r>
              <a:rPr lang="de-DE" dirty="0"/>
              <a:t>Augenscheinlich </a:t>
            </a:r>
            <a:r>
              <a:rPr lang="de-DE" dirty="0" err="1"/>
              <a:t>Volksmüdige</a:t>
            </a:r>
            <a:r>
              <a:rPr lang="de-DE" dirty="0"/>
              <a:t> kleine </a:t>
            </a:r>
            <a:r>
              <a:rPr lang="de-DE" dirty="0" err="1"/>
              <a:t>verformung</a:t>
            </a:r>
            <a:r>
              <a:rPr lang="de-DE" dirty="0"/>
              <a:t>. Die Geometrie unterschiedet sich drastisch der beiden </a:t>
            </a:r>
            <a:r>
              <a:rPr lang="de-DE" dirty="0" err="1"/>
              <a:t>theorien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54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78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613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0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172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</a:t>
            </a:r>
            <a:r>
              <a:rPr lang="de-DE" dirty="0" err="1"/>
              <a:t>eintrag</a:t>
            </a:r>
            <a:r>
              <a:rPr lang="de-DE" dirty="0"/>
              <a:t> des </a:t>
            </a:r>
            <a:r>
              <a:rPr lang="de-DE" dirty="0" err="1"/>
              <a:t>residualvektors</a:t>
            </a:r>
            <a:r>
              <a:rPr lang="de-DE" dirty="0"/>
              <a:t> entspricht einem verschiebungsfreiheitsgrades eines </a:t>
            </a:r>
            <a:r>
              <a:rPr lang="de-DE" dirty="0" err="1"/>
              <a:t>knotens</a:t>
            </a:r>
            <a:r>
              <a:rPr lang="de-DE" dirty="0"/>
              <a:t> im </a:t>
            </a:r>
            <a:r>
              <a:rPr lang="de-DE" dirty="0" err="1"/>
              <a:t>system</a:t>
            </a:r>
            <a:r>
              <a:rPr lang="de-DE" dirty="0"/>
              <a:t>.</a:t>
            </a:r>
          </a:p>
          <a:p>
            <a:r>
              <a:rPr lang="de-DE" dirty="0"/>
              <a:t>Die ersten beiden und die beiden letzten </a:t>
            </a:r>
            <a:r>
              <a:rPr lang="de-DE" dirty="0" err="1"/>
              <a:t>einträge</a:t>
            </a:r>
            <a:r>
              <a:rPr lang="de-DE" dirty="0"/>
              <a:t> werden zu null gesetzt. An diesen Knoten werden die inneren Kräfte von den auflagern aufgenommen, deshalb </a:t>
            </a:r>
            <a:r>
              <a:rPr lang="de-DE" dirty="0" err="1"/>
              <a:t>herscht</a:t>
            </a:r>
            <a:r>
              <a:rPr lang="de-DE" dirty="0"/>
              <a:t> dort immer ein </a:t>
            </a:r>
            <a:r>
              <a:rPr lang="de-DE" dirty="0" err="1"/>
              <a:t>kräftegleichgewicht</a:t>
            </a:r>
            <a:r>
              <a:rPr lang="de-DE" dirty="0"/>
              <a:t>, weshalb der </a:t>
            </a:r>
            <a:r>
              <a:rPr lang="de-DE" dirty="0" err="1"/>
              <a:t>eintrag</a:t>
            </a:r>
            <a:r>
              <a:rPr lang="de-DE" dirty="0"/>
              <a:t> im </a:t>
            </a:r>
            <a:r>
              <a:rPr lang="de-DE" dirty="0" err="1"/>
              <a:t>kräfteungleichgewichtsvektor</a:t>
            </a:r>
            <a:r>
              <a:rPr lang="de-DE" dirty="0"/>
              <a:t> (</a:t>
            </a:r>
            <a:r>
              <a:rPr lang="de-DE" dirty="0" err="1"/>
              <a:t>residualvektor</a:t>
            </a:r>
            <a:r>
              <a:rPr lang="de-DE" dirty="0"/>
              <a:t>) unabhängig der </a:t>
            </a:r>
            <a:r>
              <a:rPr lang="de-DE" dirty="0" err="1"/>
              <a:t>geomtrie</a:t>
            </a:r>
            <a:r>
              <a:rPr lang="de-DE" dirty="0"/>
              <a:t> des </a:t>
            </a:r>
            <a:r>
              <a:rPr lang="de-DE" dirty="0" err="1"/>
              <a:t>systems</a:t>
            </a:r>
            <a:r>
              <a:rPr lang="de-DE" dirty="0"/>
              <a:t> immer null ist. </a:t>
            </a:r>
          </a:p>
          <a:p>
            <a:endParaRPr lang="de-DE" dirty="0"/>
          </a:p>
          <a:p>
            <a:r>
              <a:rPr lang="de-DE" dirty="0"/>
              <a:t>Zu erste werden die internen </a:t>
            </a:r>
            <a:r>
              <a:rPr lang="de-DE" dirty="0" err="1"/>
              <a:t>kraftvektoren</a:t>
            </a:r>
            <a:r>
              <a:rPr lang="de-DE" dirty="0"/>
              <a:t> </a:t>
            </a:r>
            <a:r>
              <a:rPr lang="de-DE" dirty="0" err="1"/>
              <a:t>fint</a:t>
            </a:r>
            <a:r>
              <a:rPr lang="de-DE" dirty="0"/>
              <a:t> nach den verschiebungsfreiheitsgraden der kontenpunkte assembliert. </a:t>
            </a:r>
          </a:p>
          <a:p>
            <a:r>
              <a:rPr lang="de-DE" dirty="0"/>
              <a:t>Danach werden die äußeren </a:t>
            </a:r>
            <a:r>
              <a:rPr lang="de-DE" dirty="0" err="1"/>
              <a:t>kräfte</a:t>
            </a:r>
            <a:r>
              <a:rPr lang="de-DE" dirty="0"/>
              <a:t> auf systemebene </a:t>
            </a:r>
            <a:r>
              <a:rPr lang="de-DE" dirty="0" err="1"/>
              <a:t>abegezogen</a:t>
            </a:r>
            <a:r>
              <a:rPr lang="de-DE" dirty="0"/>
              <a:t>. Die internen </a:t>
            </a:r>
            <a:r>
              <a:rPr lang="de-DE" dirty="0" err="1"/>
              <a:t>kräfte</a:t>
            </a:r>
            <a:r>
              <a:rPr lang="de-DE" dirty="0"/>
              <a:t> sind abhängig von den </a:t>
            </a:r>
            <a:r>
              <a:rPr lang="de-DE" dirty="0" err="1"/>
              <a:t>koordinaten</a:t>
            </a:r>
            <a:r>
              <a:rPr lang="de-DE" dirty="0"/>
              <a:t> der unbelasteten </a:t>
            </a:r>
            <a:r>
              <a:rPr lang="de-DE" dirty="0" err="1"/>
              <a:t>symmetrie</a:t>
            </a:r>
            <a:r>
              <a:rPr lang="de-DE" dirty="0"/>
              <a:t> der Referenzgeometrie, der </a:t>
            </a:r>
            <a:r>
              <a:rPr lang="de-DE" dirty="0" err="1"/>
              <a:t>systemparameter</a:t>
            </a:r>
            <a:r>
              <a:rPr lang="de-DE" dirty="0"/>
              <a:t> und den </a:t>
            </a:r>
            <a:r>
              <a:rPr lang="de-DE" dirty="0" err="1"/>
              <a:t>verschiebungen</a:t>
            </a:r>
            <a:r>
              <a:rPr lang="de-DE" dirty="0"/>
              <a:t> der knoten. Die </a:t>
            </a:r>
            <a:r>
              <a:rPr lang="de-DE" dirty="0" err="1"/>
              <a:t>interenen</a:t>
            </a:r>
            <a:r>
              <a:rPr lang="de-DE" dirty="0"/>
              <a:t> Kräfte des Systems (gelb) sind </a:t>
            </a:r>
            <a:r>
              <a:rPr lang="de-DE" dirty="0" err="1"/>
              <a:t>funktionen</a:t>
            </a:r>
            <a:r>
              <a:rPr lang="de-DE" dirty="0"/>
              <a:t> dieser variablen. Es kann also für jede beliebige </a:t>
            </a:r>
            <a:r>
              <a:rPr lang="de-DE" dirty="0" err="1"/>
              <a:t>geomtrie</a:t>
            </a:r>
            <a:r>
              <a:rPr lang="de-DE" dirty="0"/>
              <a:t> direkt die </a:t>
            </a:r>
            <a:r>
              <a:rPr lang="de-DE" dirty="0" err="1"/>
              <a:t>interenn</a:t>
            </a:r>
            <a:r>
              <a:rPr lang="de-DE" dirty="0"/>
              <a:t> Kräfte (gelb) ausgerechnet werden. Wo dann an den </a:t>
            </a:r>
            <a:r>
              <a:rPr lang="de-DE" dirty="0" err="1"/>
              <a:t>ungelagerten</a:t>
            </a:r>
            <a:r>
              <a:rPr lang="de-DE" dirty="0"/>
              <a:t> punkten die äußere </a:t>
            </a:r>
            <a:r>
              <a:rPr lang="de-DE" dirty="0" err="1"/>
              <a:t>referenzkraft</a:t>
            </a:r>
            <a:r>
              <a:rPr lang="de-DE" dirty="0"/>
              <a:t> die interne kraft ausgleichen muss. </a:t>
            </a:r>
          </a:p>
          <a:p>
            <a:endParaRPr lang="de-DE" dirty="0"/>
          </a:p>
          <a:p>
            <a:r>
              <a:rPr lang="de-DE" dirty="0"/>
              <a:t>Kein </a:t>
            </a:r>
            <a:r>
              <a:rPr lang="de-DE" dirty="0" err="1"/>
              <a:t>newton</a:t>
            </a:r>
            <a:r>
              <a:rPr lang="de-DE" dirty="0"/>
              <a:t> </a:t>
            </a:r>
            <a:r>
              <a:rPr lang="de-DE" dirty="0" err="1"/>
              <a:t>raphson</a:t>
            </a:r>
            <a:r>
              <a:rPr lang="de-DE" dirty="0"/>
              <a:t> benötigt um die äquivalentkräftig zu bestimmen.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24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Refernzgeomtrie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Unverformte und unbelastete Geometrie des Tragwerks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Start- /</a:t>
            </a:r>
            <a:r>
              <a:rPr lang="de-DE" dirty="0" err="1">
                <a:sym typeface="Wingdings" panose="05000000000000000000" pitchFamily="2" charset="2"/>
              </a:rPr>
              <a:t>Initalgeometrie</a:t>
            </a:r>
            <a:r>
              <a:rPr lang="de-DE" dirty="0">
                <a:sym typeface="Wingdings" panose="05000000000000000000" pitchFamily="2" charset="2"/>
              </a:rPr>
              <a:t>. Eine Geometrie des Verschiebungen als Startpunkt zur Newton-</a:t>
            </a:r>
            <a:r>
              <a:rPr lang="de-DE" dirty="0" err="1">
                <a:sym typeface="Wingdings" panose="05000000000000000000" pitchFamily="2" charset="2"/>
              </a:rPr>
              <a:t>Rapshon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iteration</a:t>
            </a:r>
            <a:r>
              <a:rPr lang="de-DE" dirty="0">
                <a:sym typeface="Wingdings" panose="05000000000000000000" pitchFamily="2" charset="2"/>
              </a:rPr>
              <a:t> verwendet werden.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Updated  </a:t>
            </a:r>
            <a:r>
              <a:rPr lang="de-DE" dirty="0" err="1">
                <a:sym typeface="Wingdings" panose="05000000000000000000" pitchFamily="2" charset="2"/>
              </a:rPr>
              <a:t>Refernzgeomtrie</a:t>
            </a:r>
            <a:r>
              <a:rPr lang="de-DE" dirty="0">
                <a:sym typeface="Wingdings" panose="05000000000000000000" pitchFamily="2" charset="2"/>
              </a:rPr>
              <a:t> ändert sich mit und es werden die internen Kräfte bzw. Spannungen welche in der Referenz </a:t>
            </a:r>
            <a:r>
              <a:rPr lang="de-DE" dirty="0" err="1">
                <a:sym typeface="Wingdings" panose="05000000000000000000" pitchFamily="2" charset="2"/>
              </a:rPr>
              <a:t>auftretten</a:t>
            </a:r>
            <a:r>
              <a:rPr lang="de-DE" dirty="0">
                <a:sym typeface="Wingdings" panose="05000000000000000000" pitchFamily="2" charset="2"/>
              </a:rPr>
              <a:t> gespeichert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497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Konvergenzbetrachtung bei Newton-Raphson-Erwähnen</a:t>
            </a:r>
          </a:p>
          <a:p>
            <a:endParaRPr lang="de-DE" dirty="0"/>
          </a:p>
          <a:p>
            <a:pPr algn="just"/>
            <a:r>
              <a:rPr lang="de-DE" b="0" dirty="0"/>
              <a:t>Erst Lastumschlag anhand </a:t>
            </a:r>
            <a:r>
              <a:rPr lang="de-DE" b="0" dirty="0" err="1"/>
              <a:t>tubatruss</a:t>
            </a:r>
            <a:r>
              <a:rPr lang="de-DE" b="0" dirty="0"/>
              <a:t> </a:t>
            </a:r>
          </a:p>
          <a:p>
            <a:r>
              <a:rPr lang="de-DE" dirty="0"/>
              <a:t>Wie kann kraft ohne </a:t>
            </a:r>
            <a:r>
              <a:rPr lang="de-DE" dirty="0" err="1"/>
              <a:t>iteration</a:t>
            </a:r>
            <a:r>
              <a:rPr lang="de-DE" dirty="0"/>
              <a:t> aus </a:t>
            </a:r>
            <a:r>
              <a:rPr lang="de-DE" dirty="0" err="1"/>
              <a:t>verschiebung</a:t>
            </a:r>
            <a:r>
              <a:rPr lang="de-DE" dirty="0"/>
              <a:t> bestimmt werden</a:t>
            </a:r>
          </a:p>
          <a:p>
            <a:r>
              <a:rPr lang="de-DE" dirty="0"/>
              <a:t>Dann genaue Anwendung </a:t>
            </a:r>
            <a:r>
              <a:rPr lang="de-DE" dirty="0" err="1"/>
              <a:t>verschiebunggesteuerten</a:t>
            </a:r>
            <a:r>
              <a:rPr lang="de-DE" dirty="0"/>
              <a:t> Methode anhand fachwerkbogen.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13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soll die vertikale </a:t>
            </a:r>
            <a:r>
              <a:rPr lang="de-DE" dirty="0" err="1"/>
              <a:t>referenzkraft</a:t>
            </a:r>
            <a:r>
              <a:rPr lang="de-DE" dirty="0"/>
              <a:t> des obersten </a:t>
            </a:r>
            <a:r>
              <a:rPr lang="de-DE" dirty="0" err="1"/>
              <a:t>punktes</a:t>
            </a:r>
            <a:r>
              <a:rPr lang="de-DE" dirty="0"/>
              <a:t> bestimmt werden. </a:t>
            </a:r>
          </a:p>
          <a:p>
            <a:r>
              <a:rPr lang="de-DE" dirty="0"/>
              <a:t>Knoten wird verschoben und festgehalten. Mit </a:t>
            </a:r>
            <a:r>
              <a:rPr lang="de-DE" dirty="0" err="1"/>
              <a:t>Newton_raphson</a:t>
            </a:r>
            <a:r>
              <a:rPr lang="de-DE" dirty="0"/>
              <a:t> wird </a:t>
            </a:r>
            <a:r>
              <a:rPr lang="de-DE" dirty="0" err="1"/>
              <a:t>geometrie</a:t>
            </a:r>
            <a:r>
              <a:rPr lang="de-DE" dirty="0"/>
              <a:t> iterativ ermittelt, bei welchem sich die internen </a:t>
            </a:r>
            <a:r>
              <a:rPr lang="de-DE" dirty="0" err="1"/>
              <a:t>kräfte</a:t>
            </a:r>
            <a:r>
              <a:rPr lang="de-DE" dirty="0"/>
              <a:t> an den freien knoten ausgleichen. Wird der </a:t>
            </a:r>
            <a:r>
              <a:rPr lang="de-DE" dirty="0" err="1"/>
              <a:t>residualvektor</a:t>
            </a:r>
            <a:r>
              <a:rPr lang="de-DE" dirty="0"/>
              <a:t> mit der ermittelten </a:t>
            </a:r>
            <a:r>
              <a:rPr lang="de-DE" dirty="0" err="1"/>
              <a:t>geometrie</a:t>
            </a:r>
            <a:r>
              <a:rPr lang="de-DE" dirty="0"/>
              <a:t> ohne </a:t>
            </a:r>
            <a:r>
              <a:rPr lang="de-DE" dirty="0" err="1"/>
              <a:t>auflager</a:t>
            </a:r>
            <a:r>
              <a:rPr lang="de-DE" dirty="0"/>
              <a:t> aufgestellt so entspricht der </a:t>
            </a:r>
            <a:r>
              <a:rPr lang="de-DE" dirty="0" err="1"/>
              <a:t>eintrag</a:t>
            </a:r>
            <a:r>
              <a:rPr lang="de-DE" dirty="0"/>
              <a:t> welcher der </a:t>
            </a:r>
            <a:r>
              <a:rPr lang="de-DE" dirty="0" err="1"/>
              <a:t>freiheitsgrad</a:t>
            </a:r>
            <a:r>
              <a:rPr lang="de-DE" dirty="0"/>
              <a:t> der angesetzten </a:t>
            </a:r>
            <a:r>
              <a:rPr lang="de-DE" dirty="0" err="1"/>
              <a:t>verschiebung</a:t>
            </a:r>
            <a:r>
              <a:rPr lang="de-DE" dirty="0"/>
              <a:t> </a:t>
            </a:r>
            <a:r>
              <a:rPr lang="de-DE" dirty="0" err="1"/>
              <a:t>zugeorndet</a:t>
            </a:r>
            <a:r>
              <a:rPr lang="de-DE" dirty="0"/>
              <a:t> werden kann der externen kraft welche es benötigt die </a:t>
            </a:r>
            <a:r>
              <a:rPr lang="de-DE" dirty="0" err="1"/>
              <a:t>geometire</a:t>
            </a:r>
            <a:r>
              <a:rPr lang="de-DE" dirty="0"/>
              <a:t> zu halten. (es </a:t>
            </a:r>
            <a:r>
              <a:rPr lang="de-DE" dirty="0" err="1"/>
              <a:t>enstpricht</a:t>
            </a:r>
            <a:r>
              <a:rPr lang="de-DE" dirty="0"/>
              <a:t> nicht unbedingt der kraft welche es </a:t>
            </a:r>
            <a:r>
              <a:rPr lang="de-DE" dirty="0" err="1"/>
              <a:t>benötitgt</a:t>
            </a:r>
            <a:r>
              <a:rPr lang="de-DE" dirty="0"/>
              <a:t> um die </a:t>
            </a:r>
            <a:r>
              <a:rPr lang="de-DE" dirty="0" err="1"/>
              <a:t>geomtrei</a:t>
            </a:r>
            <a:r>
              <a:rPr lang="de-DE" dirty="0"/>
              <a:t> aus der </a:t>
            </a:r>
            <a:r>
              <a:rPr lang="de-DE" dirty="0" err="1"/>
              <a:t>Referenzgeomtrie</a:t>
            </a:r>
            <a:r>
              <a:rPr lang="de-DE" dirty="0"/>
              <a:t> zu erzeugen – Die Kraft welche es benötigt die </a:t>
            </a:r>
            <a:r>
              <a:rPr lang="de-DE" dirty="0" err="1"/>
              <a:t>Geoemtrie</a:t>
            </a:r>
            <a:r>
              <a:rPr lang="de-DE" dirty="0"/>
              <a:t> aus der </a:t>
            </a:r>
            <a:r>
              <a:rPr lang="de-DE" dirty="0" err="1"/>
              <a:t>Refernz</a:t>
            </a:r>
            <a:r>
              <a:rPr lang="de-DE" dirty="0"/>
              <a:t> zu </a:t>
            </a:r>
            <a:r>
              <a:rPr lang="de-DE" dirty="0" err="1"/>
              <a:t>ermittelnt</a:t>
            </a:r>
            <a:r>
              <a:rPr lang="de-DE" dirty="0"/>
              <a:t> wird bei der kraftgesteuerten Methode ermittelt)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19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94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Wird als Startgeometrie die Referenzgeometrie des Tragwerks verwendet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5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Konvergenzbetrachtung bei Newton-Raphson-Erwähnen</a:t>
            </a:r>
          </a:p>
          <a:p>
            <a:endParaRPr lang="de-DE" dirty="0"/>
          </a:p>
          <a:p>
            <a:pPr algn="just"/>
            <a:r>
              <a:rPr lang="de-DE" b="0" dirty="0"/>
              <a:t>Erst Lastumschlag anhand </a:t>
            </a:r>
            <a:r>
              <a:rPr lang="de-DE" b="0" dirty="0" err="1"/>
              <a:t>tubatruss</a:t>
            </a:r>
            <a:r>
              <a:rPr lang="de-DE" b="0" dirty="0"/>
              <a:t> </a:t>
            </a:r>
          </a:p>
          <a:p>
            <a:r>
              <a:rPr lang="de-DE" dirty="0"/>
              <a:t>Wie kann kraft ohne </a:t>
            </a:r>
            <a:r>
              <a:rPr lang="de-DE" dirty="0" err="1"/>
              <a:t>iteration</a:t>
            </a:r>
            <a:r>
              <a:rPr lang="de-DE" dirty="0"/>
              <a:t> aus </a:t>
            </a:r>
            <a:r>
              <a:rPr lang="de-DE" dirty="0" err="1"/>
              <a:t>verschiebung</a:t>
            </a:r>
            <a:r>
              <a:rPr lang="de-DE" dirty="0"/>
              <a:t> bestimmt werden</a:t>
            </a:r>
          </a:p>
          <a:p>
            <a:r>
              <a:rPr lang="de-DE" dirty="0"/>
              <a:t>Dann genaue Anwendung </a:t>
            </a:r>
            <a:r>
              <a:rPr lang="de-DE" dirty="0" err="1"/>
              <a:t>verschiebunggesteuerten</a:t>
            </a:r>
            <a:r>
              <a:rPr lang="de-DE" dirty="0"/>
              <a:t> Methode anhand fachwerkbogen.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Wird als Startgeometrie die Referenzgeometrie des Tragwerks verwendet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29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Wird als Startgeometrie die Referenzgeometrie des Tragwerks verwendet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555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Wird als Startgeometrie die Referenzgeometrie des Tragwerks verwendet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269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Wird als Startgeometrie die Referenzgeometrie des Tragwerks verwendet </a:t>
            </a:r>
            <a:r>
              <a:rPr lang="de-DE" dirty="0" err="1"/>
              <a:t>enstehen</a:t>
            </a:r>
            <a:r>
              <a:rPr lang="de-DE" dirty="0"/>
              <a:t> folgende </a:t>
            </a:r>
            <a:r>
              <a:rPr lang="de-DE" dirty="0" err="1"/>
              <a:t>fehler</a:t>
            </a:r>
            <a:r>
              <a:rPr lang="de-DE" dirty="0"/>
              <a:t> im kraft-verschiebungsverlauf.</a:t>
            </a:r>
          </a:p>
          <a:p>
            <a:r>
              <a:rPr lang="de-DE" dirty="0"/>
              <a:t>Bei der kraftgesteuerten </a:t>
            </a:r>
            <a:r>
              <a:rPr lang="de-DE" dirty="0" err="1"/>
              <a:t>berechnung</a:t>
            </a:r>
            <a:r>
              <a:rPr lang="de-DE" dirty="0"/>
              <a:t> stimmt die </a:t>
            </a:r>
            <a:r>
              <a:rPr lang="de-DE" dirty="0" err="1"/>
              <a:t>lösung</a:t>
            </a:r>
            <a:r>
              <a:rPr lang="de-DE" dirty="0"/>
              <a:t> überein bis kurz vor dem zweiten lastumschlag. Dieser wird für gewisse werte unterschätzt.</a:t>
            </a:r>
          </a:p>
          <a:p>
            <a:r>
              <a:rPr lang="de-DE" dirty="0"/>
              <a:t>Wird als </a:t>
            </a:r>
            <a:r>
              <a:rPr lang="de-DE" dirty="0" err="1"/>
              <a:t>Startgeomettie</a:t>
            </a:r>
            <a:r>
              <a:rPr lang="de-DE" dirty="0"/>
              <a:t> die Referenzgeometrie verwendet kommt es zu sehr großen </a:t>
            </a:r>
            <a:r>
              <a:rPr lang="de-DE" dirty="0" err="1"/>
              <a:t>residuen</a:t>
            </a:r>
            <a:r>
              <a:rPr lang="de-DE" dirty="0"/>
              <a:t>. Dies liegt daran, dass es keine internen </a:t>
            </a:r>
            <a:r>
              <a:rPr lang="de-DE" dirty="0" err="1"/>
              <a:t>kräfte</a:t>
            </a:r>
            <a:r>
              <a:rPr lang="de-DE" dirty="0"/>
              <a:t> am belastete knoten gibt welche eine teil der äußeren </a:t>
            </a:r>
            <a:r>
              <a:rPr lang="de-DE" dirty="0" err="1"/>
              <a:t>kräfte</a:t>
            </a:r>
            <a:r>
              <a:rPr lang="de-DE" dirty="0"/>
              <a:t> ausgleicht. Die zweite euklidische norm, welche als maß für die </a:t>
            </a:r>
            <a:r>
              <a:rPr lang="de-DE" dirty="0" err="1"/>
              <a:t>größe</a:t>
            </a:r>
            <a:r>
              <a:rPr lang="de-DE" dirty="0"/>
              <a:t> des </a:t>
            </a:r>
            <a:r>
              <a:rPr lang="de-DE" dirty="0" err="1"/>
              <a:t>vektors</a:t>
            </a:r>
            <a:r>
              <a:rPr lang="de-DE" dirty="0"/>
              <a:t> </a:t>
            </a:r>
            <a:r>
              <a:rPr lang="de-DE" dirty="0" err="1"/>
              <a:t>verwendt</a:t>
            </a:r>
            <a:r>
              <a:rPr lang="de-DE" dirty="0"/>
              <a:t> wird ist daher sehr groß.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604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Großes Residuum </a:t>
            </a:r>
            <a:r>
              <a:rPr lang="de-DE" dirty="0">
                <a:sym typeface="Wingdings" panose="05000000000000000000" pitchFamily="2" charset="2"/>
              </a:rPr>
              <a:t> Linearisierung springt zu einer Geometrie welche den zweiten Lastumschlag induziert  Residuum verkleinert sich dermaßen, dass seine Linearisierung des Lastumschlag nicht mehr Rückgängig macht. Bei </a:t>
            </a:r>
            <a:r>
              <a:rPr lang="de-DE" dirty="0" err="1">
                <a:sym typeface="Wingdings" panose="05000000000000000000" pitchFamily="2" charset="2"/>
              </a:rPr>
              <a:t>Abbruckkriterium</a:t>
            </a:r>
            <a:r>
              <a:rPr lang="de-DE" dirty="0">
                <a:sym typeface="Wingdings" panose="05000000000000000000" pitchFamily="2" charset="2"/>
              </a:rPr>
              <a:t> von Norm kleiner als e-6 konvergiert das verhalten, bei den </a:t>
            </a:r>
            <a:r>
              <a:rPr lang="de-DE" dirty="0" err="1">
                <a:sym typeface="Wingdings" panose="05000000000000000000" pitchFamily="2" charset="2"/>
              </a:rPr>
              <a:t>relevaten</a:t>
            </a:r>
            <a:r>
              <a:rPr lang="de-DE" dirty="0">
                <a:sym typeface="Wingdings" panose="05000000000000000000" pitchFamily="2" charset="2"/>
              </a:rPr>
              <a:t> werten von norm r &lt; 1 auch mehr als quadratisch  was indikativ für eine korrekte </a:t>
            </a:r>
            <a:r>
              <a:rPr lang="de-DE" dirty="0" err="1">
                <a:sym typeface="Wingdings" panose="05000000000000000000" pitchFamily="2" charset="2"/>
              </a:rPr>
              <a:t>elementformulierung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dirty="0" err="1">
                <a:sym typeface="Wingdings" panose="05000000000000000000" pitchFamily="2" charset="2"/>
              </a:rPr>
              <a:t>implementierung</a:t>
            </a:r>
            <a:r>
              <a:rPr lang="de-DE" dirty="0">
                <a:sym typeface="Wingdings" panose="05000000000000000000" pitchFamily="2" charset="2"/>
              </a:rPr>
              <a:t> ist.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9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Wird ein kleineres </a:t>
            </a:r>
            <a:r>
              <a:rPr lang="de-DE" dirty="0" err="1"/>
              <a:t>Abbruchkiterium</a:t>
            </a:r>
            <a:r>
              <a:rPr lang="de-DE" dirty="0"/>
              <a:t> gewählt wird ersichtlich, dass der Lastumschlag unterschätzt wurde, da das Residuum zwar sehr kleiner ist aber nicht klein genug, da  dass Verfahren bei gängigen Abbruchkriterien wie norm </a:t>
            </a:r>
            <a:r>
              <a:rPr lang="de-DE" dirty="0" err="1"/>
              <a:t>kleilner</a:t>
            </a:r>
            <a:r>
              <a:rPr lang="de-DE" dirty="0"/>
              <a:t> als e-10 nicht konvergiert….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80808"/>
              </a:solidFill>
              <a:effectLst/>
              <a:latin typeface="JetBrains Mono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441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Zweiter lastumschlag wird vor dem ersten induziert </a:t>
            </a:r>
            <a:r>
              <a:rPr lang="de-DE" dirty="0">
                <a:sym typeface="Wingdings" panose="05000000000000000000" pitchFamily="2" charset="2"/>
              </a:rPr>
              <a:t> Geometrie ergibt keinen sinn und würde unter last so nie erzeugt werden.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Dieser Fehler tritt auch auf wenn zu große Intervalle für die Inkremente der Verschiebungssteigerung gewählt werden.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641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Zielkraft in 100 lastschritte unterteilt. Vom 33. Lastschritt wird </a:t>
            </a:r>
            <a:r>
              <a:rPr lang="de-DE" dirty="0" err="1"/>
              <a:t>konvergenz</a:t>
            </a:r>
            <a:r>
              <a:rPr lang="de-DE" dirty="0"/>
              <a:t> angezeigt. Es werden 6 </a:t>
            </a:r>
            <a:r>
              <a:rPr lang="de-DE" dirty="0" err="1"/>
              <a:t>geometrien</a:t>
            </a:r>
            <a:r>
              <a:rPr lang="de-DE" dirty="0"/>
              <a:t> auf dem </a:t>
            </a:r>
            <a:r>
              <a:rPr lang="de-DE" dirty="0" err="1"/>
              <a:t>lastweg</a:t>
            </a:r>
            <a:r>
              <a:rPr lang="de-DE" dirty="0"/>
              <a:t> angezeigt, welche die </a:t>
            </a:r>
            <a:r>
              <a:rPr lang="de-DE" dirty="0" err="1"/>
              <a:t>methodik</a:t>
            </a:r>
            <a:r>
              <a:rPr lang="de-DE" dirty="0"/>
              <a:t> demonstrieren sollen.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7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Saint </a:t>
            </a:r>
            <a:r>
              <a:rPr lang="de-DE" dirty="0" err="1"/>
              <a:t>Venant</a:t>
            </a:r>
            <a:r>
              <a:rPr lang="de-DE" dirty="0"/>
              <a:t> – über </a:t>
            </a:r>
            <a:r>
              <a:rPr lang="de-DE" dirty="0" err="1"/>
              <a:t>querschnitt</a:t>
            </a:r>
            <a:r>
              <a:rPr lang="de-DE" dirty="0"/>
              <a:t> und stablänge konstante </a:t>
            </a:r>
            <a:r>
              <a:rPr lang="de-DE" dirty="0" err="1"/>
              <a:t>spannung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Piola</a:t>
            </a:r>
            <a:r>
              <a:rPr lang="de-DE" dirty="0"/>
              <a:t> – </a:t>
            </a:r>
            <a:r>
              <a:rPr lang="de-DE" dirty="0" err="1"/>
              <a:t>spannung</a:t>
            </a:r>
            <a:r>
              <a:rPr lang="de-DE" dirty="0"/>
              <a:t> direkt proportional zur </a:t>
            </a:r>
            <a:r>
              <a:rPr lang="de-DE" dirty="0" err="1"/>
              <a:t>dehnung</a:t>
            </a:r>
            <a:r>
              <a:rPr lang="de-DE" dirty="0"/>
              <a:t> mit </a:t>
            </a:r>
            <a:r>
              <a:rPr lang="de-DE" dirty="0" err="1"/>
              <a:t>steigung</a:t>
            </a:r>
            <a:r>
              <a:rPr lang="de-DE" dirty="0"/>
              <a:t> des E-Moduls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171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Saint </a:t>
            </a:r>
            <a:r>
              <a:rPr lang="de-DE" dirty="0" err="1"/>
              <a:t>Venant</a:t>
            </a:r>
            <a:r>
              <a:rPr lang="de-DE" dirty="0"/>
              <a:t> – über </a:t>
            </a:r>
            <a:r>
              <a:rPr lang="de-DE" dirty="0" err="1"/>
              <a:t>querschnitt</a:t>
            </a:r>
            <a:r>
              <a:rPr lang="de-DE" dirty="0"/>
              <a:t> und stablänge konstante </a:t>
            </a:r>
            <a:r>
              <a:rPr lang="de-DE" dirty="0" err="1"/>
              <a:t>spannung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Piola</a:t>
            </a:r>
            <a:r>
              <a:rPr lang="de-DE" dirty="0"/>
              <a:t> – </a:t>
            </a:r>
            <a:r>
              <a:rPr lang="de-DE" dirty="0" err="1"/>
              <a:t>spannung</a:t>
            </a:r>
            <a:r>
              <a:rPr lang="de-DE" dirty="0"/>
              <a:t> direkt proportional zur </a:t>
            </a:r>
            <a:r>
              <a:rPr lang="de-DE" dirty="0" err="1"/>
              <a:t>dehnung</a:t>
            </a:r>
            <a:r>
              <a:rPr lang="de-DE" dirty="0"/>
              <a:t> mit </a:t>
            </a:r>
            <a:r>
              <a:rPr lang="de-DE" dirty="0" err="1"/>
              <a:t>steigung</a:t>
            </a:r>
            <a:r>
              <a:rPr lang="de-DE" dirty="0"/>
              <a:t> des E-Moduls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57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Wird hier jetzt nur in 2D gemacht.</a:t>
            </a:r>
          </a:p>
          <a:p>
            <a:r>
              <a:rPr lang="de-DE" dirty="0"/>
              <a:t>3D-Formulierung kann in der Arbeit nachgesehen werden</a:t>
            </a:r>
          </a:p>
          <a:p>
            <a:endParaRPr lang="de-DE" dirty="0"/>
          </a:p>
          <a:p>
            <a:r>
              <a:rPr lang="de-DE" dirty="0"/>
              <a:t>Prinzip der virtuellen Arbeiten </a:t>
            </a:r>
            <a:r>
              <a:rPr lang="de-DE" dirty="0" err="1"/>
              <a:t>herscht</a:t>
            </a:r>
            <a:r>
              <a:rPr lang="de-DE" dirty="0"/>
              <a:t> </a:t>
            </a:r>
            <a:r>
              <a:rPr lang="de-DE" dirty="0" err="1"/>
              <a:t>gleichgewicht</a:t>
            </a:r>
            <a:r>
              <a:rPr lang="de-DE" dirty="0"/>
              <a:t> wenn…</a:t>
            </a:r>
          </a:p>
          <a:p>
            <a:r>
              <a:rPr lang="de-DE" dirty="0"/>
              <a:t>Die </a:t>
            </a:r>
            <a:r>
              <a:rPr lang="de-DE" dirty="0" err="1"/>
              <a:t>Arbeitsfomulierung</a:t>
            </a:r>
            <a:r>
              <a:rPr lang="de-DE" dirty="0"/>
              <a:t> kann mithilfe </a:t>
            </a:r>
            <a:r>
              <a:rPr lang="de-DE" dirty="0" err="1"/>
              <a:t>verschiebungsvektor</a:t>
            </a:r>
            <a:r>
              <a:rPr lang="de-DE" dirty="0"/>
              <a:t> ausgedrückt werden – der Multiplikator des </a:t>
            </a:r>
            <a:r>
              <a:rPr lang="de-DE" dirty="0" err="1"/>
              <a:t>verschiebungsvektor</a:t>
            </a:r>
            <a:r>
              <a:rPr lang="de-DE" dirty="0"/>
              <a:t> entspricht dann dem Kraftvektor. (W=u*F)</a:t>
            </a:r>
          </a:p>
          <a:p>
            <a:r>
              <a:rPr lang="de-DE" dirty="0"/>
              <a:t>Wird der Verschiebungsvektor zu 1 (was gültig ist) können die </a:t>
            </a:r>
            <a:r>
              <a:rPr lang="de-DE" dirty="0" err="1"/>
              <a:t>kraftvektoren</a:t>
            </a:r>
            <a:r>
              <a:rPr lang="de-DE" dirty="0"/>
              <a:t> in einem </a:t>
            </a:r>
            <a:r>
              <a:rPr lang="de-DE" dirty="0" err="1"/>
              <a:t>vektor</a:t>
            </a:r>
            <a:r>
              <a:rPr lang="de-DE" dirty="0"/>
              <a:t> zusammengefasst werden. Dem Residualvektor, welcher das Kräfteungleichgewicht darstellt. </a:t>
            </a:r>
          </a:p>
          <a:p>
            <a:endParaRPr lang="de-DE" dirty="0"/>
          </a:p>
          <a:p>
            <a:r>
              <a:rPr lang="de-DE" dirty="0"/>
              <a:t>Verschiebungsvektor aus den Arbeitsformulierungen „ausklammern“ um Kraftvektor zu finden.</a:t>
            </a:r>
          </a:p>
          <a:p>
            <a:r>
              <a:rPr lang="de-DE" dirty="0"/>
              <a:t>Bei externen Arbeit sehr einfach – bei inne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18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Saint </a:t>
            </a:r>
            <a:r>
              <a:rPr lang="de-DE" dirty="0" err="1"/>
              <a:t>Venant</a:t>
            </a:r>
            <a:r>
              <a:rPr lang="de-DE" dirty="0"/>
              <a:t> – über </a:t>
            </a:r>
            <a:r>
              <a:rPr lang="de-DE" dirty="0" err="1"/>
              <a:t>querschnitt</a:t>
            </a:r>
            <a:r>
              <a:rPr lang="de-DE" dirty="0"/>
              <a:t> und stablänge konstante </a:t>
            </a:r>
            <a:r>
              <a:rPr lang="de-DE" dirty="0" err="1"/>
              <a:t>spannung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Piola</a:t>
            </a:r>
            <a:r>
              <a:rPr lang="de-DE" dirty="0"/>
              <a:t> – </a:t>
            </a:r>
            <a:r>
              <a:rPr lang="de-DE" dirty="0" err="1"/>
              <a:t>spannung</a:t>
            </a:r>
            <a:r>
              <a:rPr lang="de-DE" dirty="0"/>
              <a:t> direkt proportional zur </a:t>
            </a:r>
            <a:r>
              <a:rPr lang="de-DE" dirty="0" err="1"/>
              <a:t>dehnung</a:t>
            </a:r>
            <a:r>
              <a:rPr lang="de-DE" dirty="0"/>
              <a:t> mit </a:t>
            </a:r>
            <a:r>
              <a:rPr lang="de-DE" dirty="0" err="1"/>
              <a:t>steigung</a:t>
            </a:r>
            <a:r>
              <a:rPr lang="de-DE" dirty="0"/>
              <a:t> des E-Moduls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82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Saint </a:t>
            </a:r>
            <a:r>
              <a:rPr lang="de-DE" dirty="0" err="1"/>
              <a:t>Venant</a:t>
            </a:r>
            <a:r>
              <a:rPr lang="de-DE" dirty="0"/>
              <a:t> – über </a:t>
            </a:r>
            <a:r>
              <a:rPr lang="de-DE" dirty="0" err="1"/>
              <a:t>querschnitt</a:t>
            </a:r>
            <a:r>
              <a:rPr lang="de-DE" dirty="0"/>
              <a:t> und stablänge konstante </a:t>
            </a:r>
            <a:r>
              <a:rPr lang="de-DE" dirty="0" err="1"/>
              <a:t>spannung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Piola</a:t>
            </a:r>
            <a:r>
              <a:rPr lang="de-DE" dirty="0"/>
              <a:t> – </a:t>
            </a:r>
            <a:r>
              <a:rPr lang="de-DE" dirty="0" err="1"/>
              <a:t>spannung</a:t>
            </a:r>
            <a:r>
              <a:rPr lang="de-DE" dirty="0"/>
              <a:t> direkt proportional zur </a:t>
            </a:r>
            <a:r>
              <a:rPr lang="de-DE" dirty="0" err="1"/>
              <a:t>dehnung</a:t>
            </a:r>
            <a:r>
              <a:rPr lang="de-DE" dirty="0"/>
              <a:t> mit </a:t>
            </a:r>
            <a:r>
              <a:rPr lang="de-DE" dirty="0" err="1"/>
              <a:t>steigung</a:t>
            </a:r>
            <a:r>
              <a:rPr lang="de-DE" dirty="0"/>
              <a:t> des E-Moduls</a:t>
            </a:r>
          </a:p>
          <a:p>
            <a:endParaRPr lang="de-DE" dirty="0"/>
          </a:p>
          <a:p>
            <a:r>
              <a:rPr lang="de-DE" dirty="0"/>
              <a:t>Einziger unterschied zur in der </a:t>
            </a:r>
            <a:r>
              <a:rPr lang="de-DE" dirty="0" err="1"/>
              <a:t>arbeit</a:t>
            </a:r>
            <a:r>
              <a:rPr lang="de-DE" dirty="0"/>
              <a:t> verglichenen linearen </a:t>
            </a:r>
            <a:r>
              <a:rPr lang="de-DE" dirty="0" err="1"/>
              <a:t>elementformulierung</a:t>
            </a:r>
            <a:r>
              <a:rPr lang="de-DE" dirty="0"/>
              <a:t> ist die </a:t>
            </a:r>
            <a:r>
              <a:rPr lang="de-DE" dirty="0" err="1"/>
              <a:t>dehnung</a:t>
            </a:r>
            <a:endParaRPr lang="de-DE" dirty="0"/>
          </a:p>
          <a:p>
            <a:r>
              <a:rPr lang="de-DE" dirty="0"/>
              <a:t>Länge nach </a:t>
            </a:r>
            <a:r>
              <a:rPr lang="de-DE" dirty="0" err="1"/>
              <a:t>deformation</a:t>
            </a:r>
            <a:r>
              <a:rPr lang="de-DE" dirty="0"/>
              <a:t> und vor….</a:t>
            </a:r>
          </a:p>
          <a:p>
            <a:r>
              <a:rPr lang="de-DE" dirty="0"/>
              <a:t>Die lineare Elementformulierung wird aus Zeitgründen nicht dargestellt. </a:t>
            </a:r>
          </a:p>
          <a:p>
            <a:endParaRPr lang="de-DE" dirty="0"/>
          </a:p>
          <a:p>
            <a:r>
              <a:rPr lang="de-DE" dirty="0"/>
              <a:t>Aus </a:t>
            </a:r>
            <a:r>
              <a:rPr lang="de-DE" dirty="0" err="1"/>
              <a:t>dehnung</a:t>
            </a:r>
            <a:r>
              <a:rPr lang="de-DE" dirty="0"/>
              <a:t> kann der virtuelle </a:t>
            </a:r>
            <a:r>
              <a:rPr lang="de-DE" dirty="0" err="1"/>
              <a:t>verschiebungvektor</a:t>
            </a:r>
            <a:r>
              <a:rPr lang="de-DE" dirty="0"/>
              <a:t> „ausgeklammert“ werden um den inneren Kraftvektor zu erhalten. Für </a:t>
            </a:r>
            <a:r>
              <a:rPr lang="de-DE" dirty="0" err="1"/>
              <a:t>residualvektor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03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Dehnung eine Funktion von Koordinaten vor und nach der </a:t>
            </a:r>
            <a:r>
              <a:rPr lang="de-DE" dirty="0" err="1"/>
              <a:t>verschiebung</a:t>
            </a:r>
            <a:r>
              <a:rPr lang="de-DE" dirty="0"/>
              <a:t> der knoten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25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Residualvektor ist eine </a:t>
            </a:r>
            <a:r>
              <a:rPr lang="de-DE" dirty="0" err="1"/>
              <a:t>gleichungsystem</a:t>
            </a:r>
            <a:r>
              <a:rPr lang="de-DE" dirty="0"/>
              <a:t> welches nur abhängig von der </a:t>
            </a:r>
            <a:r>
              <a:rPr lang="de-DE" dirty="0" err="1"/>
              <a:t>startkoordinaten</a:t>
            </a:r>
            <a:r>
              <a:rPr lang="de-DE" dirty="0"/>
              <a:t>, den </a:t>
            </a:r>
            <a:r>
              <a:rPr lang="de-DE" dirty="0" err="1"/>
              <a:t>verschiebungen</a:t>
            </a:r>
            <a:r>
              <a:rPr lang="de-DE" dirty="0"/>
              <a:t>, sowie den an den knoten wirkenden</a:t>
            </a:r>
          </a:p>
          <a:p>
            <a:r>
              <a:rPr lang="de-DE" dirty="0"/>
              <a:t>einzellasten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376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wird die Umgebung von r bezogen auf die </a:t>
            </a:r>
            <a:r>
              <a:rPr lang="de-DE" dirty="0" err="1"/>
              <a:t>verschiebungen</a:t>
            </a:r>
            <a:r>
              <a:rPr lang="de-DE" dirty="0"/>
              <a:t> linearisiert. Die Startkoordinaten und Materialparameter bleiben ja unverändert. Dafür wird der </a:t>
            </a:r>
            <a:r>
              <a:rPr lang="de-DE" dirty="0" err="1"/>
              <a:t>Taylorische</a:t>
            </a:r>
            <a:r>
              <a:rPr lang="de-DE" dirty="0"/>
              <a:t> Reihenansatz verwendet, welcher nach dem ersten </a:t>
            </a:r>
            <a:r>
              <a:rPr lang="de-DE" dirty="0" err="1"/>
              <a:t>glied</a:t>
            </a:r>
            <a:r>
              <a:rPr lang="de-DE" dirty="0"/>
              <a:t> abgebrochen wird. </a:t>
            </a:r>
            <a:r>
              <a:rPr lang="de-DE" dirty="0" err="1"/>
              <a:t>Deltauk</a:t>
            </a:r>
            <a:r>
              <a:rPr lang="de-DE" dirty="0"/>
              <a:t> gibt dabei die </a:t>
            </a:r>
            <a:r>
              <a:rPr lang="de-DE" dirty="0" err="1"/>
              <a:t>differenz</a:t>
            </a:r>
            <a:r>
              <a:rPr lang="de-DE" dirty="0"/>
              <a:t> in der </a:t>
            </a:r>
            <a:r>
              <a:rPr lang="de-DE" dirty="0" err="1"/>
              <a:t>veschiebung</a:t>
            </a:r>
            <a:r>
              <a:rPr lang="de-DE" dirty="0"/>
              <a:t> der aktuellen </a:t>
            </a:r>
            <a:r>
              <a:rPr lang="de-DE" dirty="0" err="1"/>
              <a:t>iteration</a:t>
            </a:r>
            <a:r>
              <a:rPr lang="de-DE" dirty="0"/>
              <a:t> zur vorherigen an. </a:t>
            </a:r>
          </a:p>
          <a:p>
            <a:r>
              <a:rPr lang="de-DE" dirty="0"/>
              <a:t>Die </a:t>
            </a:r>
            <a:r>
              <a:rPr lang="de-DE" dirty="0" err="1"/>
              <a:t>Jocabimatrix</a:t>
            </a:r>
            <a:r>
              <a:rPr lang="de-DE" dirty="0"/>
              <a:t>, </a:t>
            </a:r>
            <a:r>
              <a:rPr lang="de-DE" dirty="0" err="1"/>
              <a:t>bzw</a:t>
            </a:r>
            <a:r>
              <a:rPr lang="de-DE" dirty="0"/>
              <a:t> „Steigung“ des </a:t>
            </a:r>
            <a:r>
              <a:rPr lang="de-DE" dirty="0" err="1"/>
              <a:t>residualvektors</a:t>
            </a:r>
            <a:r>
              <a:rPr lang="de-DE" dirty="0"/>
              <a:t>. Der </a:t>
            </a:r>
            <a:r>
              <a:rPr lang="de-DE" dirty="0" err="1"/>
              <a:t>vektor</a:t>
            </a:r>
            <a:r>
              <a:rPr lang="de-DE" dirty="0"/>
              <a:t> wird also einem in jede </a:t>
            </a:r>
            <a:r>
              <a:rPr lang="de-DE" dirty="0" err="1"/>
              <a:t>verschiebungsrichtung</a:t>
            </a:r>
            <a:r>
              <a:rPr lang="de-DE" dirty="0"/>
              <a:t> abgeleitet. </a:t>
            </a:r>
          </a:p>
          <a:p>
            <a:r>
              <a:rPr lang="de-DE" b="0" dirty="0"/>
              <a:t>Zu jeder </a:t>
            </a:r>
            <a:r>
              <a:rPr lang="de-DE" b="0" dirty="0" err="1"/>
              <a:t>Itartion</a:t>
            </a:r>
            <a:r>
              <a:rPr lang="de-DE" b="0" dirty="0"/>
              <a:t> ändert sich die Änderung der </a:t>
            </a:r>
            <a:r>
              <a:rPr lang="de-DE" b="0" dirty="0" err="1"/>
              <a:t>ungleichgewichtskräfte</a:t>
            </a:r>
            <a:r>
              <a:rPr lang="de-DE" b="0" dirty="0"/>
              <a:t> bezogen auf die </a:t>
            </a:r>
            <a:r>
              <a:rPr lang="de-DE" b="0" dirty="0" err="1"/>
              <a:t>verschiebung</a:t>
            </a:r>
            <a:r>
              <a:rPr lang="de-DE" b="0" dirty="0"/>
              <a:t>. Die Iteration wird abgebrochen, wenn der</a:t>
            </a:r>
          </a:p>
          <a:p>
            <a:r>
              <a:rPr lang="de-DE" dirty="0"/>
              <a:t>Residualvektor sehr klein wird. Seine große wird durch die zweite euklidische norm </a:t>
            </a:r>
            <a:r>
              <a:rPr lang="de-DE" dirty="0" err="1"/>
              <a:t>quantifieziert</a:t>
            </a:r>
            <a:r>
              <a:rPr lang="de-DE" dirty="0"/>
              <a:t>. Wie schnell der länge des </a:t>
            </a:r>
            <a:r>
              <a:rPr lang="de-DE" dirty="0" err="1"/>
              <a:t>vektors</a:t>
            </a:r>
            <a:r>
              <a:rPr lang="de-DE" dirty="0"/>
              <a:t> sich verkleinert, nennet man </a:t>
            </a:r>
            <a:r>
              <a:rPr lang="de-DE" dirty="0" err="1"/>
              <a:t>konvergenzbetrachtung</a:t>
            </a:r>
            <a:r>
              <a:rPr lang="de-DE" dirty="0"/>
              <a:t>. Konvergiert das verfahren quadratisch. Verkleinert sich der </a:t>
            </a:r>
            <a:r>
              <a:rPr lang="de-DE" dirty="0" err="1"/>
              <a:t>vektor</a:t>
            </a:r>
            <a:r>
              <a:rPr lang="de-DE" dirty="0"/>
              <a:t> also um als sein hälfte in jedem </a:t>
            </a:r>
            <a:r>
              <a:rPr lang="de-DE" dirty="0" err="1"/>
              <a:t>itarationschritt</a:t>
            </a:r>
            <a:r>
              <a:rPr lang="de-DE" dirty="0"/>
              <a:t>. Weißt das </a:t>
            </a:r>
            <a:r>
              <a:rPr lang="de-DE" dirty="0" err="1"/>
              <a:t>indizit</a:t>
            </a:r>
            <a:r>
              <a:rPr lang="de-DE" dirty="0"/>
              <a:t> auf eine richtige </a:t>
            </a:r>
            <a:r>
              <a:rPr lang="de-DE" dirty="0" err="1"/>
              <a:t>elementformulierung</a:t>
            </a:r>
            <a:r>
              <a:rPr lang="de-DE" dirty="0"/>
              <a:t> und </a:t>
            </a:r>
            <a:r>
              <a:rPr lang="de-DE" dirty="0" err="1"/>
              <a:t>implementierung</a:t>
            </a:r>
            <a:r>
              <a:rPr lang="de-DE" dirty="0"/>
              <a:t> hin. Diese </a:t>
            </a:r>
            <a:r>
              <a:rPr lang="de-DE" dirty="0" err="1"/>
              <a:t>betrachtung</a:t>
            </a:r>
            <a:r>
              <a:rPr lang="de-DE" dirty="0"/>
              <a:t> wird später gezeigt.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107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Konvergenzbetrachtung bei Newton-Raphson-Erwähnen</a:t>
            </a:r>
          </a:p>
          <a:p>
            <a:endParaRPr lang="de-DE" dirty="0"/>
          </a:p>
          <a:p>
            <a:pPr algn="just"/>
            <a:r>
              <a:rPr lang="de-DE" b="0" dirty="0"/>
              <a:t>Erst Lastumschlag anhand </a:t>
            </a:r>
            <a:r>
              <a:rPr lang="de-DE" b="0" dirty="0" err="1"/>
              <a:t>tubatruss</a:t>
            </a:r>
            <a:r>
              <a:rPr lang="de-DE" b="0" dirty="0"/>
              <a:t> </a:t>
            </a:r>
          </a:p>
          <a:p>
            <a:r>
              <a:rPr lang="de-DE" dirty="0"/>
              <a:t>Wie kann kraft ohne </a:t>
            </a:r>
            <a:r>
              <a:rPr lang="de-DE" dirty="0" err="1"/>
              <a:t>iteration</a:t>
            </a:r>
            <a:r>
              <a:rPr lang="de-DE" dirty="0"/>
              <a:t> aus </a:t>
            </a:r>
            <a:r>
              <a:rPr lang="de-DE" dirty="0" err="1"/>
              <a:t>verschiebung</a:t>
            </a:r>
            <a:r>
              <a:rPr lang="de-DE" dirty="0"/>
              <a:t> bestimmt werden</a:t>
            </a:r>
          </a:p>
          <a:p>
            <a:r>
              <a:rPr lang="de-DE" dirty="0"/>
              <a:t>Dann genaue Anwendung </a:t>
            </a:r>
            <a:r>
              <a:rPr lang="de-DE" dirty="0" err="1"/>
              <a:t>verschiebunggesteuerten</a:t>
            </a:r>
            <a:r>
              <a:rPr lang="de-DE" dirty="0"/>
              <a:t> Methode anhand fachwerkbogen.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1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Lineare </a:t>
            </a:r>
            <a:r>
              <a:rPr lang="de-DE" dirty="0" err="1"/>
              <a:t>theorie</a:t>
            </a:r>
            <a:r>
              <a:rPr lang="de-DE" dirty="0"/>
              <a:t> weicht schon bei kleinen </a:t>
            </a:r>
            <a:r>
              <a:rPr lang="de-DE" dirty="0" err="1"/>
              <a:t>verschiebungen</a:t>
            </a:r>
            <a:r>
              <a:rPr lang="de-DE" dirty="0"/>
              <a:t> stark ab</a:t>
            </a:r>
          </a:p>
          <a:p>
            <a:r>
              <a:rPr lang="de-DE" dirty="0"/>
              <a:t>Da nur eine verschiebungsfreiheitsgrad kann analytische </a:t>
            </a:r>
            <a:r>
              <a:rPr lang="de-DE" dirty="0" err="1"/>
              <a:t>lösung</a:t>
            </a:r>
            <a:r>
              <a:rPr lang="de-DE" dirty="0"/>
              <a:t> berechnet werden. </a:t>
            </a:r>
            <a:r>
              <a:rPr lang="de-DE" dirty="0">
                <a:sym typeface="Wingdings" panose="05000000000000000000" pitchFamily="2" charset="2"/>
              </a:rPr>
              <a:t> sprengt </a:t>
            </a:r>
            <a:r>
              <a:rPr lang="de-DE" dirty="0" err="1">
                <a:sym typeface="Wingdings" panose="05000000000000000000" pitchFamily="2" charset="2"/>
              </a:rPr>
              <a:t>ramen</a:t>
            </a:r>
            <a:r>
              <a:rPr lang="de-DE" dirty="0">
                <a:sym typeface="Wingdings" panose="05000000000000000000" pitchFamily="2" charset="2"/>
              </a:rPr>
              <a:t> des </a:t>
            </a:r>
            <a:r>
              <a:rPr lang="de-DE" dirty="0" err="1">
                <a:sym typeface="Wingdings" panose="05000000000000000000" pitchFamily="2" charset="2"/>
              </a:rPr>
              <a:t>vortrags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Erst wird </a:t>
            </a:r>
            <a:r>
              <a:rPr lang="de-DE" dirty="0" err="1">
                <a:sym typeface="Wingdings" panose="05000000000000000000" pitchFamily="2" charset="2"/>
              </a:rPr>
              <a:t>verschiebunggesteuert</a:t>
            </a:r>
            <a:r>
              <a:rPr lang="de-DE" dirty="0">
                <a:sym typeface="Wingdings" panose="05000000000000000000" pitchFamily="2" charset="2"/>
              </a:rPr>
              <a:t> diskutiert.  zu jeder </a:t>
            </a:r>
            <a:r>
              <a:rPr lang="de-DE" dirty="0" err="1">
                <a:sym typeface="Wingdings" panose="05000000000000000000" pitchFamily="2" charset="2"/>
              </a:rPr>
              <a:t>verschiebung</a:t>
            </a:r>
            <a:r>
              <a:rPr lang="de-DE" dirty="0">
                <a:sym typeface="Wingdings" panose="05000000000000000000" pitchFamily="2" charset="2"/>
              </a:rPr>
              <a:t> wird </a:t>
            </a:r>
            <a:r>
              <a:rPr lang="de-DE" dirty="0" err="1">
                <a:sym typeface="Wingdings" panose="05000000000000000000" pitchFamily="2" charset="2"/>
              </a:rPr>
              <a:t>äquivaltente</a:t>
            </a:r>
            <a:r>
              <a:rPr lang="de-DE" dirty="0">
                <a:sym typeface="Wingdings" panose="05000000000000000000" pitchFamily="2" charset="2"/>
              </a:rPr>
              <a:t> kraft gesucht, welche </a:t>
            </a:r>
            <a:r>
              <a:rPr lang="de-DE" dirty="0" err="1">
                <a:sym typeface="Wingdings" panose="05000000000000000000" pitchFamily="2" charset="2"/>
              </a:rPr>
              <a:t>geometrie</a:t>
            </a:r>
            <a:r>
              <a:rPr lang="de-DE" dirty="0">
                <a:sym typeface="Wingdings" panose="05000000000000000000" pitchFamily="2" charset="2"/>
              </a:rPr>
              <a:t> „festhält“</a:t>
            </a:r>
          </a:p>
          <a:p>
            <a:pPr marL="228600" indent="-2286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Anfang keine kraft da </a:t>
            </a:r>
            <a:r>
              <a:rPr lang="de-DE" dirty="0" err="1">
                <a:sym typeface="Wingdings" panose="05000000000000000000" pitchFamily="2" charset="2"/>
              </a:rPr>
              <a:t>struktur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gleichgewicht</a:t>
            </a:r>
            <a:r>
              <a:rPr lang="de-DE" dirty="0">
                <a:sym typeface="Wingdings" panose="05000000000000000000" pitchFamily="2" charset="2"/>
              </a:rPr>
              <a:t> unverformt</a:t>
            </a:r>
          </a:p>
          <a:p>
            <a:pPr marL="228600" indent="-2286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Knotengleichgewicht am rechten knoten zeigt das kraft null sein muss. </a:t>
            </a:r>
          </a:p>
          <a:p>
            <a:pPr marL="228600" indent="-2286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Stab hat ursprungslänge. Da keine Dehnung im Stab werden keine </a:t>
            </a:r>
            <a:r>
              <a:rPr lang="de-DE" dirty="0" err="1">
                <a:sym typeface="Wingdings" panose="05000000000000000000" pitchFamily="2" charset="2"/>
              </a:rPr>
              <a:t>internkräfte</a:t>
            </a:r>
            <a:r>
              <a:rPr lang="de-DE" dirty="0">
                <a:sym typeface="Wingdings" panose="05000000000000000000" pitchFamily="2" charset="2"/>
              </a:rPr>
              <a:t> erzeugt, welche am </a:t>
            </a:r>
            <a:r>
              <a:rPr lang="de-DE" dirty="0" err="1">
                <a:sym typeface="Wingdings" panose="05000000000000000000" pitchFamily="2" charset="2"/>
              </a:rPr>
              <a:t>knotenausgelichen</a:t>
            </a:r>
            <a:r>
              <a:rPr lang="de-DE" dirty="0">
                <a:sym typeface="Wingdings" panose="05000000000000000000" pitchFamily="2" charset="2"/>
              </a:rPr>
              <a:t> werden müssten.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Bei Kraftsteuerung wird kraft erhöht und äquivalente </a:t>
            </a:r>
            <a:r>
              <a:rPr lang="de-DE" dirty="0" err="1">
                <a:sym typeface="Wingdings" panose="05000000000000000000" pitchFamily="2" charset="2"/>
              </a:rPr>
              <a:t>verschiebung</a:t>
            </a:r>
            <a:r>
              <a:rPr lang="de-DE" dirty="0">
                <a:sym typeface="Wingdings" panose="05000000000000000000" pitchFamily="2" charset="2"/>
              </a:rPr>
              <a:t> gesucht.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Sobald die Dehnung durch </a:t>
            </a:r>
            <a:r>
              <a:rPr lang="de-DE" dirty="0" err="1">
                <a:sym typeface="Wingdings" panose="05000000000000000000" pitchFamily="2" charset="2"/>
              </a:rPr>
              <a:t>verkürzung</a:t>
            </a:r>
            <a:r>
              <a:rPr lang="de-DE" dirty="0">
                <a:sym typeface="Wingdings" panose="05000000000000000000" pitchFamily="2" charset="2"/>
              </a:rPr>
              <a:t> des </a:t>
            </a:r>
            <a:r>
              <a:rPr lang="de-DE" dirty="0" err="1">
                <a:sym typeface="Wingdings" panose="05000000000000000000" pitchFamily="2" charset="2"/>
              </a:rPr>
              <a:t>stabes</a:t>
            </a:r>
            <a:r>
              <a:rPr lang="de-DE" dirty="0">
                <a:sym typeface="Wingdings" panose="05000000000000000000" pitchFamily="2" charset="2"/>
              </a:rPr>
              <a:t> nicht mehr ausreicht um genügend große inneren </a:t>
            </a:r>
            <a:r>
              <a:rPr lang="de-DE" dirty="0" err="1">
                <a:sym typeface="Wingdings" panose="05000000000000000000" pitchFamily="2" charset="2"/>
              </a:rPr>
              <a:t>kräfte</a:t>
            </a:r>
            <a:r>
              <a:rPr lang="de-DE" dirty="0">
                <a:sym typeface="Wingdings" panose="05000000000000000000" pitchFamily="2" charset="2"/>
              </a:rPr>
              <a:t> zu erzeugen, um die äußere kraft am knoten  auszugleichen – springt der Stab in den zustand wo die </a:t>
            </a:r>
            <a:r>
              <a:rPr lang="de-DE" dirty="0" err="1">
                <a:sym typeface="Wingdings" panose="05000000000000000000" pitchFamily="2" charset="2"/>
              </a:rPr>
              <a:t>dehnung</a:t>
            </a:r>
            <a:r>
              <a:rPr lang="de-DE" dirty="0">
                <a:sym typeface="Wingdings" panose="05000000000000000000" pitchFamily="2" charset="2"/>
              </a:rPr>
              <a:t> durch </a:t>
            </a:r>
            <a:r>
              <a:rPr lang="de-DE" dirty="0" err="1">
                <a:sym typeface="Wingdings" panose="05000000000000000000" pitchFamily="2" charset="2"/>
              </a:rPr>
              <a:t>verlängerung</a:t>
            </a:r>
            <a:r>
              <a:rPr lang="de-DE" dirty="0">
                <a:sym typeface="Wingdings" panose="05000000000000000000" pitchFamily="2" charset="2"/>
              </a:rPr>
              <a:t> des </a:t>
            </a:r>
            <a:r>
              <a:rPr lang="de-DE" dirty="0" err="1">
                <a:sym typeface="Wingdings" panose="05000000000000000000" pitchFamily="2" charset="2"/>
              </a:rPr>
              <a:t>stabes</a:t>
            </a:r>
            <a:r>
              <a:rPr lang="de-DE" dirty="0">
                <a:sym typeface="Wingdings" panose="05000000000000000000" pitchFamily="2" charset="2"/>
              </a:rPr>
              <a:t> erzeugt wird… dort gibt es </a:t>
            </a:r>
            <a:r>
              <a:rPr lang="de-DE" dirty="0" err="1">
                <a:sym typeface="Wingdings" panose="05000000000000000000" pitchFamily="2" charset="2"/>
              </a:rPr>
              <a:t>unergibliche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möglichkeit</a:t>
            </a:r>
            <a:r>
              <a:rPr lang="de-DE" dirty="0">
                <a:sym typeface="Wingdings" panose="05000000000000000000" pitchFamily="2" charset="2"/>
              </a:rPr>
              <a:t> beliebig hohe interne </a:t>
            </a:r>
            <a:r>
              <a:rPr lang="de-DE" dirty="0" err="1">
                <a:sym typeface="Wingdings" panose="05000000000000000000" pitchFamily="2" charset="2"/>
              </a:rPr>
              <a:t>kräfte</a:t>
            </a:r>
            <a:r>
              <a:rPr lang="de-DE" dirty="0">
                <a:sym typeface="Wingdings" panose="05000000000000000000" pitchFamily="2" charset="2"/>
              </a:rPr>
              <a:t> zu erzeugen.  die </a:t>
            </a:r>
            <a:r>
              <a:rPr lang="de-DE" dirty="0" err="1">
                <a:sym typeface="Wingdings" panose="05000000000000000000" pitchFamily="2" charset="2"/>
              </a:rPr>
              <a:t>aprupte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änderung</a:t>
            </a:r>
            <a:r>
              <a:rPr lang="de-DE" dirty="0">
                <a:sym typeface="Wingdings" panose="05000000000000000000" pitchFamily="2" charset="2"/>
              </a:rPr>
              <a:t> der </a:t>
            </a:r>
            <a:r>
              <a:rPr lang="de-DE" dirty="0" err="1">
                <a:sym typeface="Wingdings" panose="05000000000000000000" pitchFamily="2" charset="2"/>
              </a:rPr>
              <a:t>geometrie</a:t>
            </a:r>
            <a:r>
              <a:rPr lang="de-DE" dirty="0">
                <a:sym typeface="Wingdings" panose="05000000000000000000" pitchFamily="2" charset="2"/>
              </a:rPr>
              <a:t> nennt man lastumschlag…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0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19.png"/><Relationship Id="rId26" Type="http://schemas.openxmlformats.org/officeDocument/2006/relationships/image" Target="../media/image44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customXml" Target="../ink/ink24.xml"/><Relationship Id="rId50" Type="http://schemas.openxmlformats.org/officeDocument/2006/relationships/image" Target="../media/image5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9.xml"/><Relationship Id="rId29" Type="http://schemas.openxmlformats.org/officeDocument/2006/relationships/customXml" Target="../ink/ink15.xml"/><Relationship Id="rId11" Type="http://schemas.openxmlformats.org/officeDocument/2006/relationships/image" Target="../media/image37.pn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customXml" Target="../ink/ink19.xml"/><Relationship Id="rId40" Type="http://schemas.openxmlformats.org/officeDocument/2006/relationships/image" Target="../media/image51.png"/><Relationship Id="rId45" Type="http://schemas.openxmlformats.org/officeDocument/2006/relationships/customXml" Target="../ink/ink23.xml"/><Relationship Id="rId5" Type="http://schemas.openxmlformats.org/officeDocument/2006/relationships/image" Target="../media/image340.png"/><Relationship Id="rId15" Type="http://schemas.openxmlformats.org/officeDocument/2006/relationships/image" Target="../media/image39.png"/><Relationship Id="rId23" Type="http://schemas.openxmlformats.org/officeDocument/2006/relationships/customXml" Target="../ink/ink12.xml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customXml" Target="../ink/ink25.xml"/><Relationship Id="rId10" Type="http://schemas.openxmlformats.org/officeDocument/2006/relationships/customXml" Target="../ink/ink6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4" Type="http://schemas.openxmlformats.org/officeDocument/2006/relationships/image" Target="../media/image53.png"/><Relationship Id="rId4" Type="http://schemas.openxmlformats.org/officeDocument/2006/relationships/customXml" Target="../ink/ink3.xml"/><Relationship Id="rId9" Type="http://schemas.openxmlformats.org/officeDocument/2006/relationships/image" Target="../media/image36.png"/><Relationship Id="rId14" Type="http://schemas.openxmlformats.org/officeDocument/2006/relationships/customXml" Target="../ink/ink8.xml"/><Relationship Id="rId22" Type="http://schemas.openxmlformats.org/officeDocument/2006/relationships/image" Target="../media/image42.png"/><Relationship Id="rId27" Type="http://schemas.openxmlformats.org/officeDocument/2006/relationships/customXml" Target="../ink/ink14.xml"/><Relationship Id="rId30" Type="http://schemas.openxmlformats.org/officeDocument/2006/relationships/image" Target="../media/image4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55.png"/><Relationship Id="rId8" Type="http://schemas.openxmlformats.org/officeDocument/2006/relationships/customXml" Target="../ink/ink5.xml"/><Relationship Id="rId3" Type="http://schemas.openxmlformats.org/officeDocument/2006/relationships/image" Target="../media/image23.png"/><Relationship Id="rId12" Type="http://schemas.openxmlformats.org/officeDocument/2006/relationships/customXml" Target="../ink/ink7.xml"/><Relationship Id="rId17" Type="http://schemas.openxmlformats.org/officeDocument/2006/relationships/image" Target="../media/image40.png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20" Type="http://schemas.openxmlformats.org/officeDocument/2006/relationships/image" Target="../media/image41.png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dirty="0"/>
              <a:t>Thomas Alberti</a:t>
            </a:r>
          </a:p>
          <a:p>
            <a:r>
              <a:rPr dirty="0"/>
              <a:t>09. November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 Nichtlineare Fachwerkstäbe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1AB7B-2326-6136-61DF-B15F1168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08" y="1707922"/>
            <a:ext cx="5111245" cy="45796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98331-76ED-9E2C-8E91-EEBBA9D5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1895116"/>
            <a:ext cx="6995795" cy="4216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4F249-3193-0B2C-7098-648A58BB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40" y="4483224"/>
            <a:ext cx="1930533" cy="17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AA753-12C9-4BAF-E0A6-821F52AD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2" y="3371774"/>
            <a:ext cx="1730666" cy="1125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7C6D6-C29F-EFF3-665B-1D288EDC4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21" y="2022384"/>
            <a:ext cx="1409184" cy="171598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116CA8-1402-9C67-DA99-B1968D73857C}"/>
              </a:ext>
            </a:extLst>
          </p:cNvPr>
          <p:cNvCxnSpPr>
            <a:cxnSpLocks/>
          </p:cNvCxnSpPr>
          <p:nvPr/>
        </p:nvCxnSpPr>
        <p:spPr>
          <a:xfrm flipV="1">
            <a:off x="2148205" y="4652513"/>
            <a:ext cx="399463" cy="953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3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98331-76ED-9E2C-8E91-EEBBA9D5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1895116"/>
            <a:ext cx="6995795" cy="4216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4F249-3193-0B2C-7098-648A58BB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40" y="4483224"/>
            <a:ext cx="1930533" cy="17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AA753-12C9-4BAF-E0A6-821F52AD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2" y="3371774"/>
            <a:ext cx="1730666" cy="112574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2151C8-D41F-483A-C03C-E503977BF1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72798" y="3934648"/>
            <a:ext cx="2722538" cy="7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7C6D6-C29F-EFF3-665B-1D288EDC4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21" y="2022384"/>
            <a:ext cx="1409184" cy="1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1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98331-76ED-9E2C-8E91-EEBBA9D5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1895116"/>
            <a:ext cx="6995795" cy="4216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4F249-3193-0B2C-7098-648A58BB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40" y="4483224"/>
            <a:ext cx="1930533" cy="17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AA753-12C9-4BAF-E0A6-821F52AD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2" y="3371774"/>
            <a:ext cx="1730666" cy="11257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B2B9F-0AD9-138C-8292-C938395C64E5}"/>
              </a:ext>
            </a:extLst>
          </p:cNvPr>
          <p:cNvCxnSpPr>
            <a:cxnSpLocks/>
          </p:cNvCxnSpPr>
          <p:nvPr/>
        </p:nvCxnSpPr>
        <p:spPr>
          <a:xfrm>
            <a:off x="2245094" y="2534295"/>
            <a:ext cx="5409412" cy="209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7C6D6-C29F-EFF3-665B-1D288EDC4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21" y="2022384"/>
            <a:ext cx="1409184" cy="1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98331-76ED-9E2C-8E91-EEBBA9D5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1895116"/>
            <a:ext cx="6995795" cy="4216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AA753-12C9-4BAF-E0A6-821F52ADD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2" y="3371774"/>
            <a:ext cx="1730666" cy="1125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6873B-4332-935C-1F24-8130285ABED2}"/>
              </a:ext>
            </a:extLst>
          </p:cNvPr>
          <p:cNvSpPr txBox="1"/>
          <p:nvPr/>
        </p:nvSpPr>
        <p:spPr>
          <a:xfrm>
            <a:off x="5385227" y="3371774"/>
            <a:ext cx="277195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3030FF"/>
                </a:solidFill>
                <a:latin typeface="+mn-lt"/>
              </a:rPr>
              <a:t>Lastumschlag</a:t>
            </a:r>
            <a:endParaRPr lang="en-US" sz="1600" dirty="0" err="1">
              <a:solidFill>
                <a:srgbClr val="3030FF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9B14C-DE58-A361-9866-0A046A1B2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82" y="4394372"/>
            <a:ext cx="1794958" cy="1578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484169-3453-F124-F5A6-891D8203C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32" y="1744785"/>
            <a:ext cx="1635173" cy="18842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371CCC-C4E0-DA43-A868-7645EFD7FB7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209940" y="3629024"/>
            <a:ext cx="1424656" cy="1554602"/>
          </a:xfrm>
          <a:prstGeom prst="straightConnector1">
            <a:avLst/>
          </a:prstGeom>
          <a:ln w="19050">
            <a:solidFill>
              <a:srgbClr val="6FAC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F93E4D-3B14-2C05-5408-C27C86E32827}"/>
              </a:ext>
            </a:extLst>
          </p:cNvPr>
          <p:cNvCxnSpPr>
            <a:cxnSpLocks/>
          </p:cNvCxnSpPr>
          <p:nvPr/>
        </p:nvCxnSpPr>
        <p:spPr>
          <a:xfrm>
            <a:off x="2148205" y="1929592"/>
            <a:ext cx="5920369" cy="1699432"/>
          </a:xfrm>
          <a:prstGeom prst="straightConnector1">
            <a:avLst/>
          </a:prstGeom>
          <a:ln w="19050">
            <a:solidFill>
              <a:srgbClr val="6FAC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68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8B46D30-0A2B-918F-DB07-93101A11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07" y="3478696"/>
            <a:ext cx="4157699" cy="2269141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2E1FD-B946-42D4-E1F5-C4AE26459484}"/>
              </a:ext>
            </a:extLst>
          </p:cNvPr>
          <p:cNvSpPr txBox="1"/>
          <p:nvPr/>
        </p:nvSpPr>
        <p:spPr>
          <a:xfrm>
            <a:off x="2291751" y="2751991"/>
            <a:ext cx="438727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[0, 0, 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Fi1</a:t>
            </a:r>
            <a:r>
              <a:rPr lang="de-DE" sz="1600" dirty="0">
                <a:latin typeface="+mn-lt"/>
              </a:rPr>
              <a:t> – </a:t>
            </a:r>
            <a:r>
              <a:rPr lang="de-DE" sz="1600" dirty="0">
                <a:solidFill>
                  <a:srgbClr val="FF0000"/>
                </a:solidFill>
                <a:latin typeface="+mn-lt"/>
              </a:rPr>
              <a:t>Fe1</a:t>
            </a:r>
            <a:r>
              <a:rPr lang="de-DE" sz="1600" dirty="0">
                <a:latin typeface="+mn-lt"/>
              </a:rPr>
              <a:t>, 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Fi2</a:t>
            </a:r>
            <a:r>
              <a:rPr lang="de-DE" sz="1600" dirty="0">
                <a:latin typeface="+mn-lt"/>
              </a:rPr>
              <a:t> – </a:t>
            </a:r>
            <a:r>
              <a:rPr lang="de-DE" sz="1600" dirty="0">
                <a:solidFill>
                  <a:srgbClr val="FF0000"/>
                </a:solidFill>
                <a:latin typeface="+mn-lt"/>
              </a:rPr>
              <a:t>Fe2</a:t>
            </a:r>
            <a:r>
              <a:rPr lang="de-DE" sz="1600" dirty="0">
                <a:latin typeface="+mn-lt"/>
              </a:rPr>
              <a:t>, 0, 0]</a:t>
            </a:r>
            <a:endParaRPr lang="en-US" sz="1600" dirty="0" err="1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C251BF-46D9-52AB-A602-6F90CEEBE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5" y="1662731"/>
            <a:ext cx="5882892" cy="956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E4863-A311-1857-D8BD-DB7B82EC9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336"/>
          <a:stretch/>
        </p:blipFill>
        <p:spPr>
          <a:xfrm>
            <a:off x="1812925" y="2368994"/>
            <a:ext cx="392070" cy="95675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B2813B-86AC-0CE3-ADEF-DE9B68337073}"/>
              </a:ext>
            </a:extLst>
          </p:cNvPr>
          <p:cNvCxnSpPr>
            <a:cxnSpLocks/>
          </p:cNvCxnSpPr>
          <p:nvPr/>
        </p:nvCxnSpPr>
        <p:spPr>
          <a:xfrm flipH="1">
            <a:off x="1812925" y="3038475"/>
            <a:ext cx="571500" cy="70167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148563-934E-B6C9-85F3-6805FD37FE66}"/>
              </a:ext>
            </a:extLst>
          </p:cNvPr>
          <p:cNvCxnSpPr>
            <a:cxnSpLocks/>
          </p:cNvCxnSpPr>
          <p:nvPr/>
        </p:nvCxnSpPr>
        <p:spPr>
          <a:xfrm flipH="1">
            <a:off x="1946275" y="3009241"/>
            <a:ext cx="685800" cy="8928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F94289-FD51-0FB5-A5B0-D52F0D270A34}"/>
              </a:ext>
            </a:extLst>
          </p:cNvPr>
          <p:cNvCxnSpPr>
            <a:cxnSpLocks/>
          </p:cNvCxnSpPr>
          <p:nvPr/>
        </p:nvCxnSpPr>
        <p:spPr>
          <a:xfrm>
            <a:off x="4829175" y="3009241"/>
            <a:ext cx="434165" cy="7909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088E56-528F-7C2C-153A-8EF2D87CCE41}"/>
              </a:ext>
            </a:extLst>
          </p:cNvPr>
          <p:cNvCxnSpPr>
            <a:cxnSpLocks/>
          </p:cNvCxnSpPr>
          <p:nvPr/>
        </p:nvCxnSpPr>
        <p:spPr>
          <a:xfrm>
            <a:off x="5038725" y="3016431"/>
            <a:ext cx="103582" cy="9203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984301A-3F3C-F084-2489-DD3B2EE5A713}"/>
                  </a:ext>
                </a:extLst>
              </p14:cNvPr>
              <p14:cNvContentPartPr/>
              <p14:nvPr/>
            </p14:nvContentPartPr>
            <p14:xfrm>
              <a:off x="2214045" y="2180985"/>
              <a:ext cx="3287880" cy="24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984301A-3F3C-F084-2489-DD3B2EE5A7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0405" y="2072985"/>
                <a:ext cx="33955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5BA376-55A3-EB6B-DCAE-BFF21CE8DAE8}"/>
                  </a:ext>
                </a:extLst>
              </p14:cNvPr>
              <p14:cNvContentPartPr/>
              <p14:nvPr/>
            </p14:nvContentPartPr>
            <p14:xfrm>
              <a:off x="6034005" y="2180265"/>
              <a:ext cx="1409400" cy="25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5BA376-55A3-EB6B-DCAE-BFF21CE8DA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0005" y="2072625"/>
                <a:ext cx="151704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23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05155" y="3673193"/>
            <a:ext cx="8508999" cy="1641475"/>
          </a:xfrm>
          <a:prstGeom prst="rect">
            <a:avLst/>
          </a:prstGeom>
        </p:spPr>
        <p:txBody>
          <a:bodyPr/>
          <a:lstStyle/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550120-5C77-CC59-5647-3B4F4A05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5" y="2069733"/>
            <a:ext cx="6463772" cy="1051223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1FCDB29C-8910-C8A8-26B9-19621F744CC1}"/>
              </a:ext>
            </a:extLst>
          </p:cNvPr>
          <p:cNvSpPr txBox="1">
            <a:spLocks/>
          </p:cNvSpPr>
          <p:nvPr/>
        </p:nvSpPr>
        <p:spPr>
          <a:xfrm>
            <a:off x="311162" y="840701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Total Lagrange Formulierung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D1F57F-967B-07B3-4A0C-212EFD5ACD22}"/>
                  </a:ext>
                </a:extLst>
              </p14:cNvPr>
              <p14:cNvContentPartPr/>
              <p14:nvPr/>
            </p14:nvContentPartPr>
            <p14:xfrm>
              <a:off x="1542440" y="2621970"/>
              <a:ext cx="19008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D1F57F-967B-07B3-4A0C-212EFD5AC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8800" y="2513970"/>
                <a:ext cx="297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4E3A62-7510-F524-66A6-D094069B59FE}"/>
                  </a:ext>
                </a:extLst>
              </p14:cNvPr>
              <p14:cNvContentPartPr/>
              <p14:nvPr/>
            </p14:nvContentPartPr>
            <p14:xfrm>
              <a:off x="1847360" y="2651130"/>
              <a:ext cx="27648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4E3A62-7510-F524-66A6-D094069B59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3720" y="2543490"/>
                <a:ext cx="3841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39FE68-7DF8-3F43-CB2F-9910FF9C514E}"/>
                  </a:ext>
                </a:extLst>
              </p14:cNvPr>
              <p14:cNvContentPartPr/>
              <p14:nvPr/>
            </p14:nvContentPartPr>
            <p14:xfrm>
              <a:off x="2376200" y="2474370"/>
              <a:ext cx="2273040" cy="415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39FE68-7DF8-3F43-CB2F-9910FF9C51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2200" y="2366730"/>
                <a:ext cx="2380680" cy="630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80E997-A60D-294A-FE7A-ECE6C55C1532}"/>
              </a:ext>
            </a:extLst>
          </p:cNvPr>
          <p:cNvSpPr txBox="1"/>
          <p:nvPr/>
        </p:nvSpPr>
        <p:spPr>
          <a:xfrm>
            <a:off x="2992145" y="5081304"/>
            <a:ext cx="534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ighlight>
                  <a:srgbClr val="00FF00"/>
                </a:highlight>
              </a:rPr>
              <a:t>Start- / Initial-/ Ausgangsgeometrie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A7CA9-388C-97B0-816F-AB0186CA641E}"/>
              </a:ext>
            </a:extLst>
          </p:cNvPr>
          <p:cNvSpPr txBox="1"/>
          <p:nvPr/>
        </p:nvSpPr>
        <p:spPr>
          <a:xfrm>
            <a:off x="342368" y="5081033"/>
            <a:ext cx="534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Referenzgeometrie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088F8B-42CC-0459-8996-E6DF7D0B545B}"/>
                  </a:ext>
                </a:extLst>
              </p14:cNvPr>
              <p14:cNvContentPartPr/>
              <p14:nvPr/>
            </p14:nvContentPartPr>
            <p14:xfrm>
              <a:off x="1803080" y="2664090"/>
              <a:ext cx="302040" cy="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088F8B-42CC-0459-8996-E6DF7D0B54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9440" y="2556450"/>
                <a:ext cx="409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191A353-16F4-618D-F7A6-E3F1F6BE70D9}"/>
                  </a:ext>
                </a:extLst>
              </p14:cNvPr>
              <p14:cNvContentPartPr/>
              <p14:nvPr/>
            </p14:nvContentPartPr>
            <p14:xfrm>
              <a:off x="1769960" y="2570850"/>
              <a:ext cx="437400" cy="20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191A353-16F4-618D-F7A6-E3F1F6BE70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5960" y="2462850"/>
                <a:ext cx="545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D43369-3FF4-FEE1-2D04-E0D855F0A371}"/>
                  </a:ext>
                </a:extLst>
              </p14:cNvPr>
              <p14:cNvContentPartPr/>
              <p14:nvPr/>
            </p14:nvContentPartPr>
            <p14:xfrm>
              <a:off x="2158040" y="2272410"/>
              <a:ext cx="2676240" cy="858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D43369-3FF4-FEE1-2D04-E0D855F0A3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4400" y="2164770"/>
                <a:ext cx="278388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E5581F-8C33-B36D-D62C-720AD5525DAD}"/>
                  </a:ext>
                </a:extLst>
              </p14:cNvPr>
              <p14:cNvContentPartPr/>
              <p14:nvPr/>
            </p14:nvContentPartPr>
            <p14:xfrm>
              <a:off x="1430840" y="2481210"/>
              <a:ext cx="786960" cy="255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E5581F-8C33-B36D-D62C-720AD5525D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7200" y="2373210"/>
                <a:ext cx="894600" cy="471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370F774-B15F-8878-9613-17DAEAF31C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169" y="3474528"/>
            <a:ext cx="8370876" cy="891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8C8BC3-75FC-E7C9-DDAF-869187104D05}"/>
                  </a:ext>
                </a:extLst>
              </p14:cNvPr>
              <p14:cNvContentPartPr/>
              <p14:nvPr/>
            </p14:nvContentPartPr>
            <p14:xfrm>
              <a:off x="1651413" y="3789825"/>
              <a:ext cx="1764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C8C8BC3-75FC-E7C9-DDAF-869187104D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97773" y="3682185"/>
                <a:ext cx="28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5D3346-F4F0-61CF-CC07-32303E809B8E}"/>
                  </a:ext>
                </a:extLst>
              </p14:cNvPr>
              <p14:cNvContentPartPr/>
              <p14:nvPr/>
            </p14:nvContentPartPr>
            <p14:xfrm>
              <a:off x="2691093" y="3794145"/>
              <a:ext cx="165600" cy="1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5D3346-F4F0-61CF-CC07-32303E809B8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37453" y="3686505"/>
                <a:ext cx="2732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A95C23-8D4B-0EF7-F876-F5102B97337C}"/>
                  </a:ext>
                </a:extLst>
              </p14:cNvPr>
              <p14:cNvContentPartPr/>
              <p14:nvPr/>
            </p14:nvContentPartPr>
            <p14:xfrm>
              <a:off x="4018413" y="3731145"/>
              <a:ext cx="184680" cy="1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A95C23-8D4B-0EF7-F876-F5102B97337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64413" y="3623505"/>
                <a:ext cx="292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2A3230F-C686-BA0D-A10F-4A0C21BA1C6A}"/>
                  </a:ext>
                </a:extLst>
              </p14:cNvPr>
              <p14:cNvContentPartPr/>
              <p14:nvPr/>
            </p14:nvContentPartPr>
            <p14:xfrm>
              <a:off x="5022453" y="3791625"/>
              <a:ext cx="25272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2A3230F-C686-BA0D-A10F-4A0C21BA1C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68453" y="3683625"/>
                <a:ext cx="360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A0F5D0E-CBFF-159F-8CBF-11B4D562CCB9}"/>
                  </a:ext>
                </a:extLst>
              </p14:cNvPr>
              <p14:cNvContentPartPr/>
              <p14:nvPr/>
            </p14:nvContentPartPr>
            <p14:xfrm>
              <a:off x="6304413" y="3789825"/>
              <a:ext cx="21348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A0F5D0E-CBFF-159F-8CBF-11B4D562CC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50413" y="3682185"/>
                <a:ext cx="321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C7F3B22-7923-3121-A7D3-2AFDDF644085}"/>
                  </a:ext>
                </a:extLst>
              </p14:cNvPr>
              <p14:cNvContentPartPr/>
              <p14:nvPr/>
            </p14:nvContentPartPr>
            <p14:xfrm>
              <a:off x="7632093" y="3791265"/>
              <a:ext cx="200160" cy="14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C7F3B22-7923-3121-A7D3-2AFDDF64408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78453" y="3683625"/>
                <a:ext cx="307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455CA22-B34D-1C43-6C1F-0A5D6AAD96AF}"/>
                  </a:ext>
                </a:extLst>
              </p14:cNvPr>
              <p14:cNvContentPartPr/>
              <p14:nvPr/>
            </p14:nvContentPartPr>
            <p14:xfrm>
              <a:off x="3930213" y="4119585"/>
              <a:ext cx="287280" cy="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455CA22-B34D-1C43-6C1F-0A5D6AAD96A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76573" y="4011945"/>
                <a:ext cx="394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6F7691-2C7D-D581-E54C-7EC3DDEE8919}"/>
                  </a:ext>
                </a:extLst>
              </p14:cNvPr>
              <p14:cNvContentPartPr/>
              <p14:nvPr/>
            </p14:nvContentPartPr>
            <p14:xfrm>
              <a:off x="4446453" y="4117425"/>
              <a:ext cx="253080" cy="1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6F7691-2C7D-D581-E54C-7EC3DDEE891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92813" y="4009425"/>
                <a:ext cx="360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D87A007-A1F7-A035-54D3-E819D2639665}"/>
                  </a:ext>
                </a:extLst>
              </p14:cNvPr>
              <p14:cNvContentPartPr/>
              <p14:nvPr/>
            </p14:nvContentPartPr>
            <p14:xfrm>
              <a:off x="5309373" y="4099785"/>
              <a:ext cx="180720" cy="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D87A007-A1F7-A035-54D3-E819D263966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55733" y="3991785"/>
                <a:ext cx="2883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13A63F-8B91-1FD4-C4BF-E96BB7B93FA8}"/>
                  </a:ext>
                </a:extLst>
              </p14:cNvPr>
              <p14:cNvContentPartPr/>
              <p14:nvPr/>
            </p14:nvContentPartPr>
            <p14:xfrm>
              <a:off x="5854413" y="4132185"/>
              <a:ext cx="135720" cy="4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13A63F-8B91-1FD4-C4BF-E96BB7B93FA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00773" y="4024185"/>
                <a:ext cx="243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511761-C631-2470-5144-47205B2F1309}"/>
                  </a:ext>
                </a:extLst>
              </p14:cNvPr>
              <p14:cNvContentPartPr/>
              <p14:nvPr/>
            </p14:nvContentPartPr>
            <p14:xfrm>
              <a:off x="2174853" y="3797025"/>
              <a:ext cx="210600" cy="3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511761-C631-2470-5144-47205B2F130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21213" y="3689385"/>
                <a:ext cx="3182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8163BFE-6D97-054C-1027-D07BCDBAFC41}"/>
                  </a:ext>
                </a:extLst>
              </p14:cNvPr>
              <p14:cNvContentPartPr/>
              <p14:nvPr/>
            </p14:nvContentPartPr>
            <p14:xfrm>
              <a:off x="3185733" y="3770745"/>
              <a:ext cx="223200" cy="11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8163BFE-6D97-054C-1027-D07BCDBAFC4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31733" y="3663105"/>
                <a:ext cx="330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D8FFF83-50D2-29EA-131A-7AA288C7602F}"/>
                  </a:ext>
                </a:extLst>
              </p14:cNvPr>
              <p14:cNvContentPartPr/>
              <p14:nvPr/>
            </p14:nvContentPartPr>
            <p14:xfrm>
              <a:off x="4542213" y="3804945"/>
              <a:ext cx="20052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D8FFF83-50D2-29EA-131A-7AA288C760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88573" y="3696945"/>
                <a:ext cx="308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84D7F4-8E99-07A5-B34F-8BA86305C63D}"/>
                  </a:ext>
                </a:extLst>
              </p14:cNvPr>
              <p14:cNvContentPartPr/>
              <p14:nvPr/>
            </p14:nvContentPartPr>
            <p14:xfrm>
              <a:off x="5530053" y="3804945"/>
              <a:ext cx="15480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84D7F4-8E99-07A5-B34F-8BA86305C63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76413" y="3696945"/>
                <a:ext cx="262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3F2FD2D-1A48-CDA0-8C9B-2BBF9A656A2F}"/>
                  </a:ext>
                </a:extLst>
              </p14:cNvPr>
              <p14:cNvContentPartPr/>
              <p14:nvPr/>
            </p14:nvContentPartPr>
            <p14:xfrm>
              <a:off x="6872493" y="3819345"/>
              <a:ext cx="161280" cy="6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3F2FD2D-1A48-CDA0-8C9B-2BBF9A656A2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18493" y="3711705"/>
                <a:ext cx="2689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6F4C185-99C5-BB73-F62B-0D88C32A6B8A}"/>
                  </a:ext>
                </a:extLst>
              </p14:cNvPr>
              <p14:cNvContentPartPr/>
              <p14:nvPr/>
            </p14:nvContentPartPr>
            <p14:xfrm>
              <a:off x="8185053" y="3770745"/>
              <a:ext cx="216000" cy="14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6F4C185-99C5-BB73-F62B-0D88C32A6B8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31413" y="3662745"/>
                <a:ext cx="32364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65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A94DB5-5515-212D-F711-FD6E04A3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93" y="2016868"/>
            <a:ext cx="4293342" cy="3846798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5DCDA8D-CD23-1CA2-93BE-B4A9078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009508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0FCE3-7B81-0096-092B-68D2318BB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8" t="1284" r="936" b="6524"/>
          <a:stretch/>
        </p:blipFill>
        <p:spPr>
          <a:xfrm>
            <a:off x="1240971" y="1926771"/>
            <a:ext cx="6662058" cy="39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4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B1FDF-6CF3-1C61-B226-4C842D994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3" t="2562" r="1167" b="6357"/>
          <a:stretch/>
        </p:blipFill>
        <p:spPr>
          <a:xfrm>
            <a:off x="1257300" y="2058080"/>
            <a:ext cx="6629400" cy="38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7B201-F487-F67E-DC7B-4BF15BD9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4" y="1609887"/>
            <a:ext cx="7117512" cy="43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0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Elementformulierung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Finden des Gleichgewichts mit Newton-Raphson-Verfahren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 Kraft- /Verschiebungsgesteuerte 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Fehlerquellen in der Implementierung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 Themen der Arbeit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Ausblick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Gliederung</a:t>
            </a:r>
            <a:endParaRPr lang="de-DE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7B201-F487-F67E-DC7B-4BF15BD9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4" y="1609887"/>
            <a:ext cx="7117512" cy="4381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1D88A-9492-4A65-58B2-0274E1AE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03" y="2091716"/>
            <a:ext cx="6164697" cy="2257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989DD-1E6B-AAEC-7668-66EA7C19B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3" y="422612"/>
            <a:ext cx="7118308" cy="18380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38A128-B08B-35A2-F43E-A28E39D12ECB}"/>
              </a:ext>
            </a:extLst>
          </p:cNvPr>
          <p:cNvCxnSpPr>
            <a:cxnSpLocks/>
          </p:cNvCxnSpPr>
          <p:nvPr/>
        </p:nvCxnSpPr>
        <p:spPr>
          <a:xfrm>
            <a:off x="2010419" y="1192882"/>
            <a:ext cx="1247131" cy="3648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C72444-0EF4-1689-86B9-2178BB2ED408}"/>
              </a:ext>
            </a:extLst>
          </p:cNvPr>
          <p:cNvCxnSpPr>
            <a:cxnSpLocks/>
          </p:cNvCxnSpPr>
          <p:nvPr/>
        </p:nvCxnSpPr>
        <p:spPr>
          <a:xfrm>
            <a:off x="5975350" y="4349376"/>
            <a:ext cx="685800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6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7B201-F487-F67E-DC7B-4BF15BD9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4" y="1609887"/>
            <a:ext cx="7117512" cy="4381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0B189-4ED8-1353-7B9E-19D7B3F82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87" y="318850"/>
            <a:ext cx="5990640" cy="2551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AA91F-E2E1-E787-7D18-4BD82F825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87" y="2900923"/>
            <a:ext cx="6014720" cy="25513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D0CCF-3E83-6BF7-4A90-5CC68EFA75CD}"/>
              </a:ext>
            </a:extLst>
          </p:cNvPr>
          <p:cNvCxnSpPr>
            <a:cxnSpLocks/>
          </p:cNvCxnSpPr>
          <p:nvPr/>
        </p:nvCxnSpPr>
        <p:spPr>
          <a:xfrm>
            <a:off x="5096519" y="2174436"/>
            <a:ext cx="2275831" cy="791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4EADBC-A17C-8172-71B1-8FB2FAFBA648}"/>
              </a:ext>
            </a:extLst>
          </p:cNvPr>
          <p:cNvCxnSpPr>
            <a:cxnSpLocks/>
          </p:cNvCxnSpPr>
          <p:nvPr/>
        </p:nvCxnSpPr>
        <p:spPr>
          <a:xfrm flipV="1">
            <a:off x="5486400" y="2966229"/>
            <a:ext cx="2095500" cy="138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9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7B201-F487-F67E-DC7B-4BF15BD9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4" y="1609887"/>
            <a:ext cx="7117512" cy="43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8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1A887-F2EF-A0E5-895B-8AAC0DFB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04" y="1609887"/>
            <a:ext cx="7318391" cy="43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3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yf 1">
            <a:hlinkClick r:id="" action="ppaction://media"/>
            <a:extLst>
              <a:ext uri="{FF2B5EF4-FFF2-40B4-BE49-F238E27FC236}">
                <a16:creationId xmlns:a16="http://schemas.microsoft.com/office/drawing/2014/main" id="{2AA839EC-5F87-026A-A113-E5AA54E04A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34" y="1656436"/>
            <a:ext cx="5740091" cy="3554654"/>
          </a:xfrm>
          <a:prstGeom prst="rect">
            <a:avLst/>
          </a:prstGeom>
        </p:spPr>
      </p:pic>
      <p:pic>
        <p:nvPicPr>
          <p:cNvPr id="6" name="Picture 5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EA5E0CAE-B4D3-818D-2AB9-A6FA4F51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725" y="1609886"/>
            <a:ext cx="3190214" cy="257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B37F8-7F7D-AC3B-C568-C49E95C64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975" y="4468902"/>
            <a:ext cx="2726033" cy="6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8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39A25BF8-0EE5-A16E-90EA-9CE69E3C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047567"/>
            <a:ext cx="3981450" cy="3213942"/>
          </a:xfrm>
          <a:prstGeom prst="rect">
            <a:avLst/>
          </a:prstGeom>
        </p:spPr>
      </p:pic>
      <p:pic>
        <p:nvPicPr>
          <p:cNvPr id="6" name="Picture 5" descr="A graph with a line graph&#10;&#10;Description automatically generated">
            <a:extLst>
              <a:ext uri="{FF2B5EF4-FFF2-40B4-BE49-F238E27FC236}">
                <a16:creationId xmlns:a16="http://schemas.microsoft.com/office/drawing/2014/main" id="{500DC921-FE68-4821-CBC1-50BAC68D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20997"/>
            <a:ext cx="3900508" cy="3044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9AE9A5-4EF2-A4CD-A1EC-A7D905FF5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937" y="5450537"/>
            <a:ext cx="2484045" cy="604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88381-FB3B-5B07-CDE9-F9873F313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911" y="5401893"/>
            <a:ext cx="2484045" cy="604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41E26-1AA5-E2EC-3E0E-B541A284C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57" y="5450537"/>
            <a:ext cx="846299" cy="4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7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Fehlerquellen in der Implementierung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Picture 1" descr="A green arch with a red object attached&#10;&#10;Description automatically generated with medium confidence">
            <a:extLst>
              <a:ext uri="{FF2B5EF4-FFF2-40B4-BE49-F238E27FC236}">
                <a16:creationId xmlns:a16="http://schemas.microsoft.com/office/drawing/2014/main" id="{160A63E8-CC7C-0B12-1F7F-A45702BF9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2297986"/>
            <a:ext cx="4089995" cy="2467980"/>
          </a:xfrm>
          <a:prstGeom prst="rect">
            <a:avLst/>
          </a:prstGeom>
        </p:spPr>
      </p:pic>
      <p:pic>
        <p:nvPicPr>
          <p:cNvPr id="5" name="Picture 4" descr="A green bridge with a red and black object&#10;&#10;Description automatically generated">
            <a:extLst>
              <a:ext uri="{FF2B5EF4-FFF2-40B4-BE49-F238E27FC236}">
                <a16:creationId xmlns:a16="http://schemas.microsoft.com/office/drawing/2014/main" id="{718F5403-64E9-14AF-7C9E-AD338C61F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85" y="2297986"/>
            <a:ext cx="4099297" cy="24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47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34312" y="385871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Software</a:t>
            </a:r>
            <a:br>
              <a:rPr lang="de-DE" dirty="0"/>
            </a:br>
            <a:br>
              <a:rPr lang="de-DE" dirty="0"/>
            </a:br>
            <a:endParaRPr lang="de-DE" sz="3000" dirty="0"/>
          </a:p>
        </p:txBody>
      </p:sp>
      <p:pic>
        <p:nvPicPr>
          <p:cNvPr id="2" name="Unbenannt 5">
            <a:hlinkClick r:id="" action="ppaction://media"/>
            <a:extLst>
              <a:ext uri="{FF2B5EF4-FFF2-40B4-BE49-F238E27FC236}">
                <a16:creationId xmlns:a16="http://schemas.microsoft.com/office/drawing/2014/main" id="{F634AB89-D5A8-9C47-28DC-A2A99C903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0561" y="999302"/>
            <a:ext cx="7942877" cy="51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Weitere Themen der Arbeit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E0F0944-B13F-FE9A-A3D2-17C84D62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Prinzip der FEM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Elementformulierung mit linearem Dehnmaß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Elementformulierung in 3D (Linear und Nichtlineares Dehnmaß)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Herleitung Koordinatentransformation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Herleitung des Newton-Raphson-Verfahren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Nachweis</a:t>
            </a:r>
            <a:r>
              <a:rPr lang="de-DE" dirty="0"/>
              <a:t>, dass Newton-Raphson-Iteration der linearen Elementformulierung dem linearen Gleichungssystem </a:t>
            </a:r>
            <a:r>
              <a:rPr lang="en-US" dirty="0"/>
              <a:t>Ku = f </a:t>
            </a:r>
            <a:r>
              <a:rPr lang="en-US" dirty="0" err="1"/>
              <a:t>entspricht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Analytische</a:t>
            </a:r>
            <a:r>
              <a:rPr lang="en-US" dirty="0"/>
              <a:t> </a:t>
            </a:r>
            <a:r>
              <a:rPr lang="en-US" dirty="0" err="1"/>
              <a:t>Berechnung</a:t>
            </a:r>
            <a:r>
              <a:rPr lang="en-US" dirty="0"/>
              <a:t> des </a:t>
            </a:r>
            <a:r>
              <a:rPr lang="en-US"/>
              <a:t>Last-</a:t>
            </a:r>
            <a:r>
              <a:rPr lang="en-US" err="1"/>
              <a:t>Verschiebungspfades</a:t>
            </a:r>
            <a:r>
              <a:rPr lang="en-US"/>
              <a:t> eines </a:t>
            </a:r>
            <a:r>
              <a:rPr lang="en-US" dirty="0" err="1"/>
              <a:t>statisch</a:t>
            </a:r>
            <a:r>
              <a:rPr lang="en-US" dirty="0"/>
              <a:t> </a:t>
            </a:r>
            <a:r>
              <a:rPr lang="en-US" dirty="0" err="1"/>
              <a:t>bestimmten</a:t>
            </a:r>
            <a:r>
              <a:rPr lang="en-US" dirty="0"/>
              <a:t> </a:t>
            </a:r>
            <a:r>
              <a:rPr lang="en-US" dirty="0" err="1"/>
              <a:t>Balkens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 Benchmarks (3D und 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  <a:p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02617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Ausblick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E0F0944-B13F-FE9A-A3D2-17C84D62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Bogenlängenverfahren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Software um visuelle Ein- und Ausgabe der Verschiebungsgesteuerten Berechnung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Vergleich der Green-Lagrange-Dehnung mit Cauchy- oder </a:t>
            </a:r>
            <a:r>
              <a:rPr lang="de-DE" dirty="0" err="1"/>
              <a:t>Almansi</a:t>
            </a:r>
            <a:r>
              <a:rPr lang="de-DE" dirty="0"/>
              <a:t>-Dehnung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Vergleich der </a:t>
            </a:r>
            <a:r>
              <a:rPr lang="en-US" dirty="0"/>
              <a:t>Total Lagrange </a:t>
            </a:r>
            <a:r>
              <a:rPr lang="en-US" dirty="0" err="1"/>
              <a:t>Formulierung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Updated Lagrange </a:t>
            </a:r>
            <a:r>
              <a:rPr lang="en-US" dirty="0" err="1"/>
              <a:t>Formulierung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  <a:p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76309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D3B731-BA53-0ECD-83AB-75073EF5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05" y="3151398"/>
            <a:ext cx="1744781" cy="574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456C-A0FA-D598-FB86-8A386AAA1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65" y="3062389"/>
            <a:ext cx="1744782" cy="6636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58B40-37AD-E6E1-8B77-5DEFE0615911}"/>
              </a:ext>
            </a:extLst>
          </p:cNvPr>
          <p:cNvCxnSpPr>
            <a:cxnSpLocks/>
          </p:cNvCxnSpPr>
          <p:nvPr/>
        </p:nvCxnSpPr>
        <p:spPr>
          <a:xfrm>
            <a:off x="3376617" y="2259214"/>
            <a:ext cx="2233608" cy="864986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C6B32F-7CFF-E2A6-F045-AFA7C570B127}"/>
              </a:ext>
            </a:extLst>
          </p:cNvPr>
          <p:cNvCxnSpPr>
            <a:cxnSpLocks/>
          </p:cNvCxnSpPr>
          <p:nvPr/>
        </p:nvCxnSpPr>
        <p:spPr>
          <a:xfrm flipH="1">
            <a:off x="1638300" y="2068330"/>
            <a:ext cx="816012" cy="1083068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8A02200-00B9-102D-561D-3B2478762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132" y="1784333"/>
            <a:ext cx="6391276" cy="44657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165B5A-5E22-DDD1-5A69-FFE79E4FEE5C}"/>
              </a:ext>
            </a:extLst>
          </p:cNvPr>
          <p:cNvCxnSpPr>
            <a:cxnSpLocks/>
          </p:cNvCxnSpPr>
          <p:nvPr/>
        </p:nvCxnSpPr>
        <p:spPr>
          <a:xfrm flipH="1">
            <a:off x="4212432" y="1577293"/>
            <a:ext cx="138115" cy="30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C3C0E9-C0BC-A444-8959-97B2E3B67EAE}"/>
              </a:ext>
            </a:extLst>
          </p:cNvPr>
          <p:cNvSpPr txBox="1"/>
          <p:nvPr/>
        </p:nvSpPr>
        <p:spPr>
          <a:xfrm>
            <a:off x="4350547" y="1320043"/>
            <a:ext cx="28574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FF0000"/>
                </a:solidFill>
                <a:latin typeface="+mn-lt"/>
              </a:rPr>
              <a:t>1</a:t>
            </a:r>
            <a:endParaRPr lang="en-US" sz="1600" dirty="0" err="1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5ED53BE-3C46-8C52-465E-690FB243D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605" y="3854248"/>
            <a:ext cx="2715483" cy="3808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A596C5-6CA2-0002-6150-A51ED362D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163" y="4766846"/>
            <a:ext cx="2088347" cy="71787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C385EF-0F0C-6BFF-0152-B3D0D88775BA}"/>
              </a:ext>
            </a:extLst>
          </p:cNvPr>
          <p:cNvCxnSpPr>
            <a:cxnSpLocks/>
          </p:cNvCxnSpPr>
          <p:nvPr/>
        </p:nvCxnSpPr>
        <p:spPr>
          <a:xfrm flipV="1">
            <a:off x="7349386" y="4257798"/>
            <a:ext cx="709950" cy="782829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625643-3E8F-59F6-C478-6167F2D93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265" y="4050457"/>
            <a:ext cx="3728799" cy="1596649"/>
          </a:xfrm>
          <a:prstGeom prst="rect">
            <a:avLst/>
          </a:prstGeom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3161A9A6-E2ED-0667-3BFB-BC3A6E04B8ED}"/>
              </a:ext>
            </a:extLst>
          </p:cNvPr>
          <p:cNvSpPr txBox="1">
            <a:spLocks/>
          </p:cNvSpPr>
          <p:nvPr/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/>
              <a:t>Elementformulierung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078D-E22F-22F6-AF52-1783D798DC65}"/>
              </a:ext>
            </a:extLst>
          </p:cNvPr>
          <p:cNvCxnSpPr>
            <a:cxnSpLocks/>
          </p:cNvCxnSpPr>
          <p:nvPr/>
        </p:nvCxnSpPr>
        <p:spPr>
          <a:xfrm flipH="1">
            <a:off x="8222599" y="3577139"/>
            <a:ext cx="138115" cy="30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B5983E-8AE7-4101-7EB0-51083F631C10}"/>
              </a:ext>
            </a:extLst>
          </p:cNvPr>
          <p:cNvSpPr txBox="1"/>
          <p:nvPr/>
        </p:nvSpPr>
        <p:spPr>
          <a:xfrm>
            <a:off x="8360714" y="3319889"/>
            <a:ext cx="28574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FF0000"/>
                </a:solidFill>
                <a:latin typeface="+mn-lt"/>
              </a:rPr>
              <a:t>1</a:t>
            </a:r>
            <a:endParaRPr lang="en-US" sz="16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891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8E59472-B610-332A-F9FC-060804FA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45" y="3018631"/>
            <a:ext cx="6310310" cy="410369"/>
          </a:xfrm>
          <a:prstGeom prst="rect">
            <a:avLst/>
          </a:prstGeom>
        </p:spPr>
        <p:txBody>
          <a:bodyPr/>
          <a:lstStyle/>
          <a:p>
            <a:r>
              <a:rPr lang="de-DE" sz="3000"/>
              <a:t>Vielen Dank für ihre Aufmerksamkeit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0357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3EAAE-8049-E3EC-6454-9C52CD26A694}"/>
              </a:ext>
            </a:extLst>
          </p:cNvPr>
          <p:cNvSpPr/>
          <p:nvPr/>
        </p:nvSpPr>
        <p:spPr>
          <a:xfrm>
            <a:off x="513786" y="4497979"/>
            <a:ext cx="1295410" cy="870006"/>
          </a:xfrm>
          <a:prstGeom prst="rect">
            <a:avLst/>
          </a:prstGeom>
          <a:ln>
            <a:solidFill>
              <a:srgbClr val="0065B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Elementformulierung</a:t>
            </a:r>
            <a:endParaRPr lang="de-DE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4B456C-A0FA-D598-FB86-8A386AAA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2" y="1738563"/>
            <a:ext cx="1825123" cy="6942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7D660E-7827-0DEF-26F8-360E077831FD}"/>
              </a:ext>
            </a:extLst>
          </p:cNvPr>
          <p:cNvSpPr txBox="1"/>
          <p:nvPr/>
        </p:nvSpPr>
        <p:spPr>
          <a:xfrm>
            <a:off x="3119438" y="27634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Saint-</a:t>
            </a:r>
            <a:r>
              <a:rPr lang="en-US" dirty="0" err="1"/>
              <a:t>Venant</a:t>
            </a:r>
            <a:r>
              <a:rPr lang="en-US" dirty="0"/>
              <a:t> </a:t>
            </a:r>
            <a:r>
              <a:rPr lang="en-US" dirty="0" err="1"/>
              <a:t>Spannungszustand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50978-7E85-78BA-AB10-FEF37E6CBE2E}"/>
              </a:ext>
            </a:extLst>
          </p:cNvPr>
          <p:cNvSpPr txBox="1"/>
          <p:nvPr/>
        </p:nvSpPr>
        <p:spPr>
          <a:xfrm>
            <a:off x="3783792" y="36854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zweiten</a:t>
            </a:r>
            <a:r>
              <a:rPr lang="en-US" dirty="0"/>
              <a:t> </a:t>
            </a:r>
            <a:r>
              <a:rPr lang="en-US" dirty="0" err="1"/>
              <a:t>Piola</a:t>
            </a:r>
            <a:r>
              <a:rPr lang="en-US" dirty="0"/>
              <a:t>-Kirchhoff </a:t>
            </a:r>
            <a:r>
              <a:rPr lang="en-US" dirty="0" err="1"/>
              <a:t>Spannungstensor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200AF7-D7C9-367D-4A5E-3778B940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491" y="2664000"/>
            <a:ext cx="1282838" cy="5746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17CF9D-746B-063C-0DA5-874415D76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67" y="3534006"/>
            <a:ext cx="1295410" cy="622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B23A022-89BE-C692-706C-1EF6B709B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90" y="4540418"/>
            <a:ext cx="1032478" cy="7743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12DC4D6-1B63-3454-013B-5BB77B90B4AD}"/>
              </a:ext>
            </a:extLst>
          </p:cNvPr>
          <p:cNvCxnSpPr>
            <a:cxnSpLocks/>
          </p:cNvCxnSpPr>
          <p:nvPr/>
        </p:nvCxnSpPr>
        <p:spPr>
          <a:xfrm flipV="1">
            <a:off x="1380539" y="2322260"/>
            <a:ext cx="0" cy="378269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6D793D-6D61-55AE-1483-0F10132238AC}"/>
              </a:ext>
            </a:extLst>
          </p:cNvPr>
          <p:cNvCxnSpPr>
            <a:cxnSpLocks/>
          </p:cNvCxnSpPr>
          <p:nvPr/>
        </p:nvCxnSpPr>
        <p:spPr>
          <a:xfrm flipV="1">
            <a:off x="1880601" y="3238682"/>
            <a:ext cx="0" cy="378269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712C9A-BCE7-C587-9331-8928A7A75DDB}"/>
              </a:ext>
            </a:extLst>
          </p:cNvPr>
          <p:cNvCxnSpPr>
            <a:cxnSpLocks/>
          </p:cNvCxnSpPr>
          <p:nvPr/>
        </p:nvCxnSpPr>
        <p:spPr>
          <a:xfrm>
            <a:off x="2875964" y="2088189"/>
            <a:ext cx="2529474" cy="0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8D3B2BB-90E3-0942-1F81-73B0A220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791" y="4274406"/>
            <a:ext cx="2415459" cy="117079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7683F6-AE05-6C24-C9A2-A1A5000666F9}"/>
              </a:ext>
            </a:extLst>
          </p:cNvPr>
          <p:cNvCxnSpPr>
            <a:cxnSpLocks/>
          </p:cNvCxnSpPr>
          <p:nvPr/>
        </p:nvCxnSpPr>
        <p:spPr>
          <a:xfrm flipV="1">
            <a:off x="2771189" y="4085271"/>
            <a:ext cx="0" cy="629604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2E66B-11EE-D1E1-207B-B3957E199E1C}"/>
              </a:ext>
            </a:extLst>
          </p:cNvPr>
          <p:cNvSpPr txBox="1"/>
          <p:nvPr/>
        </p:nvSpPr>
        <p:spPr>
          <a:xfrm>
            <a:off x="5510197" y="4595844"/>
            <a:ext cx="2529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Green-</a:t>
            </a:r>
            <a:r>
              <a:rPr lang="en-US" dirty="0" err="1"/>
              <a:t>Lagrange’sche</a:t>
            </a:r>
            <a:r>
              <a:rPr lang="en-US" dirty="0"/>
              <a:t> </a:t>
            </a:r>
            <a:r>
              <a:rPr lang="en-US" dirty="0" err="1"/>
              <a:t>Dehnmaß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3F09F8-372E-53AF-BA96-7D1E21ED6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740" y="5387377"/>
            <a:ext cx="1825124" cy="10190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5CA366-3D8F-8764-6086-2939BCE8D4B0}"/>
              </a:ext>
            </a:extLst>
          </p:cNvPr>
          <p:cNvSpPr txBox="1"/>
          <p:nvPr/>
        </p:nvSpPr>
        <p:spPr>
          <a:xfrm>
            <a:off x="5510197" y="5689100"/>
            <a:ext cx="2529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Lineares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Dehnmaß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5AE33A-9360-4BA8-1669-FA5BD0401D7F}"/>
              </a:ext>
            </a:extLst>
          </p:cNvPr>
          <p:cNvCxnSpPr/>
          <p:nvPr/>
        </p:nvCxnSpPr>
        <p:spPr>
          <a:xfrm flipV="1">
            <a:off x="2576513" y="5610225"/>
            <a:ext cx="1995487" cy="681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E9CF46B-F9A7-4ACD-B41A-B8B5C5660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1352" y="1779342"/>
            <a:ext cx="3095656" cy="5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Elementformulierung</a:t>
            </a:r>
            <a:endParaRPr lang="de-DE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EA230-7769-F423-DEFB-93C59ABC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5" y="2258205"/>
            <a:ext cx="2415459" cy="1170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19907-C7D5-48A0-8C4F-705E4347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2832363"/>
            <a:ext cx="2847524" cy="455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DF6C93-2626-C2D9-57A7-9AD86E6DA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5" y="1651623"/>
            <a:ext cx="4910138" cy="4559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1602E7-28BA-9185-6A84-3AA0022DA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65" y="3598548"/>
            <a:ext cx="8370876" cy="8918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508B44-062B-25B6-5775-1B7CD0C3720E}"/>
              </a:ext>
            </a:extLst>
          </p:cNvPr>
          <p:cNvCxnSpPr>
            <a:cxnSpLocks/>
          </p:cNvCxnSpPr>
          <p:nvPr/>
        </p:nvCxnSpPr>
        <p:spPr>
          <a:xfrm flipH="1">
            <a:off x="1924050" y="1879611"/>
            <a:ext cx="2144920" cy="606414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B5D61F-961D-1657-AC02-F687FFD0B673}"/>
              </a:ext>
            </a:extLst>
          </p:cNvPr>
          <p:cNvCxnSpPr>
            <a:cxnSpLocks/>
          </p:cNvCxnSpPr>
          <p:nvPr/>
        </p:nvCxnSpPr>
        <p:spPr>
          <a:xfrm flipH="1" flipV="1">
            <a:off x="2614613" y="2733675"/>
            <a:ext cx="1454357" cy="314602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3F56A4-0110-68D6-DF19-F3D098230884}"/>
              </a:ext>
            </a:extLst>
          </p:cNvPr>
          <p:cNvCxnSpPr>
            <a:cxnSpLocks/>
          </p:cNvCxnSpPr>
          <p:nvPr/>
        </p:nvCxnSpPr>
        <p:spPr>
          <a:xfrm flipH="1">
            <a:off x="2357438" y="3067327"/>
            <a:ext cx="1711532" cy="61636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5978DE-61F6-143E-7326-F7F54B354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90" y="4453890"/>
            <a:ext cx="4346626" cy="20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Elementformulierung</a:t>
            </a:r>
            <a:endParaRPr lang="de-DE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2C8AC5-4013-AAEE-29ED-AAFE223E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23" y="1522721"/>
            <a:ext cx="2638451" cy="9617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A2208A-8E13-C54B-F92F-8935AD796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3149362"/>
            <a:ext cx="6022618" cy="11035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7C7162-8C6C-8714-571F-0C3CD1BD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90" y="2569202"/>
            <a:ext cx="3095656" cy="53099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251BB0F-1015-FCAB-384D-B15074015694}"/>
              </a:ext>
            </a:extLst>
          </p:cNvPr>
          <p:cNvCxnSpPr>
            <a:cxnSpLocks/>
          </p:cNvCxnSpPr>
          <p:nvPr/>
        </p:nvCxnSpPr>
        <p:spPr>
          <a:xfrm flipH="1">
            <a:off x="3244671" y="2149256"/>
            <a:ext cx="1156452" cy="508219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1BA4AD-2A48-1152-CF73-DF611663F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62" y="4744841"/>
            <a:ext cx="2986104" cy="418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54641-E894-B896-1C18-7D2710D17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2" y="5210790"/>
            <a:ext cx="6463772" cy="10512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17AFA9-88DB-1EC9-63FA-CC051E9BD68A}"/>
              </a:ext>
            </a:extLst>
          </p:cNvPr>
          <p:cNvCxnSpPr>
            <a:cxnSpLocks/>
          </p:cNvCxnSpPr>
          <p:nvPr/>
        </p:nvCxnSpPr>
        <p:spPr>
          <a:xfrm flipH="1">
            <a:off x="5729256" y="3277987"/>
            <a:ext cx="138115" cy="30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EA9709-C98C-D418-901E-7D77AF8A420A}"/>
              </a:ext>
            </a:extLst>
          </p:cNvPr>
          <p:cNvSpPr txBox="1"/>
          <p:nvPr/>
        </p:nvSpPr>
        <p:spPr>
          <a:xfrm>
            <a:off x="5867371" y="3020737"/>
            <a:ext cx="28574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FF0000"/>
                </a:solidFill>
                <a:latin typeface="+mn-lt"/>
              </a:rPr>
              <a:t>1</a:t>
            </a:r>
            <a:endParaRPr lang="en-US" sz="1600" dirty="0" err="1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2BD880-C5A9-C9A9-EB56-E6B9DB7239BC}"/>
              </a:ext>
            </a:extLst>
          </p:cNvPr>
          <p:cNvCxnSpPr>
            <a:cxnSpLocks/>
          </p:cNvCxnSpPr>
          <p:nvPr/>
        </p:nvCxnSpPr>
        <p:spPr>
          <a:xfrm flipH="1">
            <a:off x="3266341" y="4487981"/>
            <a:ext cx="138115" cy="30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05A96C-1B28-C38A-0F1E-96E3C2CBAC3C}"/>
              </a:ext>
            </a:extLst>
          </p:cNvPr>
          <p:cNvSpPr txBox="1"/>
          <p:nvPr/>
        </p:nvSpPr>
        <p:spPr>
          <a:xfrm>
            <a:off x="3414746" y="4241647"/>
            <a:ext cx="28574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FF0000"/>
                </a:solidFill>
                <a:latin typeface="+mn-lt"/>
              </a:rPr>
              <a:t>1</a:t>
            </a:r>
            <a:endParaRPr lang="en-US" sz="16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308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Finden des Gleichgewichts mit Newton-Raphson-Verfahren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54641-E894-B896-1C18-7D2710D1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37" y="1924430"/>
            <a:ext cx="6463772" cy="105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6CAB3-7A86-3177-B7EC-9FEF8EE5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4" y="3060763"/>
            <a:ext cx="2928962" cy="1313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FC4B6-1471-408C-9B36-4F6685B72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95" y="2991708"/>
            <a:ext cx="1963567" cy="5721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FE2EF-C047-4E86-6A17-C07D5BC9D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629" y="4171950"/>
            <a:ext cx="6589131" cy="20328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668A0-0431-2B75-A43E-3E9A07CD1712}"/>
              </a:ext>
            </a:extLst>
          </p:cNvPr>
          <p:cNvCxnSpPr>
            <a:cxnSpLocks/>
          </p:cNvCxnSpPr>
          <p:nvPr/>
        </p:nvCxnSpPr>
        <p:spPr>
          <a:xfrm flipH="1" flipV="1">
            <a:off x="2215122" y="4212520"/>
            <a:ext cx="261378" cy="718101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C6DFEF-E019-59E7-745E-224F943EB553}"/>
              </a:ext>
            </a:extLst>
          </p:cNvPr>
          <p:cNvCxnSpPr>
            <a:cxnSpLocks/>
          </p:cNvCxnSpPr>
          <p:nvPr/>
        </p:nvCxnSpPr>
        <p:spPr>
          <a:xfrm flipH="1">
            <a:off x="3152026" y="3373097"/>
            <a:ext cx="760376" cy="242809"/>
          </a:xfrm>
          <a:prstGeom prst="straightConnector1">
            <a:avLst/>
          </a:prstGeom>
          <a:ln>
            <a:solidFill>
              <a:srgbClr val="0065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16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FF2B46-9827-CBF4-E258-74DF099D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84" y="1909978"/>
            <a:ext cx="5387000" cy="4168198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CD335CA6-C160-6A4A-E9C2-7C3A16C0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Finden des Gleichgewichts mit Newton-Raphson-Verfahren</a:t>
            </a:r>
          </a:p>
        </p:txBody>
      </p:sp>
    </p:spTree>
    <p:extLst>
      <p:ext uri="{BB962C8B-B14F-4D97-AF65-F5344CB8AC3E}">
        <p14:creationId xmlns:p14="http://schemas.microsoft.com/office/powerpoint/2010/main" val="82899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Thomas Alberti | Geometrisch Nichtlineare Fachwerkstäbe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Unterschied Kraft- /Verschiebungsgesteuerte Methode</a:t>
            </a:r>
            <a:br>
              <a:rPr lang="de-DE" dirty="0"/>
            </a:br>
            <a:endParaRPr lang="de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98331-76ED-9E2C-8E91-EEBBA9D5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1895116"/>
            <a:ext cx="6995795" cy="4216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4F249-3193-0B2C-7098-648A58BB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40" y="4483224"/>
            <a:ext cx="1930533" cy="17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AA753-12C9-4BAF-E0A6-821F52AD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2" y="3371774"/>
            <a:ext cx="1730666" cy="1125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7C6D6-C29F-EFF3-665B-1D288EDC4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21" y="2022384"/>
            <a:ext cx="1409184" cy="1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1014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meinepräsentation</Template>
  <TotalTime>0</TotalTime>
  <Words>1780</Words>
  <Application>Microsoft Office PowerPoint</Application>
  <PresentationFormat>On-screen Show (4:3)</PresentationFormat>
  <Paragraphs>257</Paragraphs>
  <Slides>30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Courier New</vt:lpstr>
      <vt:lpstr>JetBrains Mono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Geometrisch Nichtlineare Fachwerkstäbe</vt:lpstr>
      <vt:lpstr>Gliederung</vt:lpstr>
      <vt:lpstr>PowerPoint Presentation</vt:lpstr>
      <vt:lpstr>Elementformulierung</vt:lpstr>
      <vt:lpstr>Elementformulierung</vt:lpstr>
      <vt:lpstr>Elementformulierung</vt:lpstr>
      <vt:lpstr>Finden des Gleichgewichts mit Newton-Raphson-Verfahren</vt:lpstr>
      <vt:lpstr>Finden des Gleichgewichts mit Newton-Raphson-Verfahren</vt:lpstr>
      <vt:lpstr>Unterschied Kraft- /Verschiebungsgesteuerte Methode </vt:lpstr>
      <vt:lpstr>Unterschied Kraft- /Verschiebungsgesteuerte Methode </vt:lpstr>
      <vt:lpstr>Unterschied Kraft- /Verschiebungsgesteuerte Methode </vt:lpstr>
      <vt:lpstr>Unterschied Kraft- /Verschiebungsgesteuerte Methode </vt:lpstr>
      <vt:lpstr>Unterschied Kraft- /Verschiebungsgesteuerte Methode </vt:lpstr>
      <vt:lpstr>Unterschied Kraft- /Verschiebungsgesteuerte Methode </vt:lpstr>
      <vt:lpstr>   </vt:lpstr>
      <vt:lpstr>Unterschied Kraft- /Verschiebungsgesteuerte Methode </vt:lpstr>
      <vt:lpstr>Unterschied Kraft- /Verschiebungsgesteuerte Methode </vt:lpstr>
      <vt:lpstr>Unterschied Kraft- /Verschiebungsgesteuerte Methode </vt:lpstr>
      <vt:lpstr>Fehlerquellen in der Implementierung  </vt:lpstr>
      <vt:lpstr>Fehlerquellen in der Implementierung  </vt:lpstr>
      <vt:lpstr>Fehlerquellen in der Implementierung  </vt:lpstr>
      <vt:lpstr>Fehlerquellen in der Implementierung  </vt:lpstr>
      <vt:lpstr>Fehlerquellen in der Implementierung  </vt:lpstr>
      <vt:lpstr>Fehlerquellen in der Implementierung  </vt:lpstr>
      <vt:lpstr>Fehlerquellen in der Implementierung  </vt:lpstr>
      <vt:lpstr>Fehlerquellen in der Implementierung  </vt:lpstr>
      <vt:lpstr>Software  </vt:lpstr>
      <vt:lpstr>Weitere Themen der Arbeit</vt:lpstr>
      <vt:lpstr>Ausblick</vt:lpstr>
      <vt:lpstr>Vielen Dank für ihre Aufmerksamkeit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ge78mof</dc:creator>
  <cp:lastModifiedBy>ge78mof</cp:lastModifiedBy>
  <cp:revision>12</cp:revision>
  <cp:lastPrinted>2015-07-30T14:04:45Z</cp:lastPrinted>
  <dcterms:created xsi:type="dcterms:W3CDTF">2023-10-17T11:41:35Z</dcterms:created>
  <dcterms:modified xsi:type="dcterms:W3CDTF">2023-11-09T16:05:35Z</dcterms:modified>
</cp:coreProperties>
</file>